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3" r:id="rId3"/>
    <p:sldId id="264" r:id="rId4"/>
    <p:sldId id="268" r:id="rId5"/>
    <p:sldId id="269" r:id="rId6"/>
    <p:sldId id="270" r:id="rId7"/>
    <p:sldId id="271" r:id="rId8"/>
    <p:sldId id="272" r:id="rId9"/>
    <p:sldId id="261" r:id="rId10"/>
    <p:sldId id="265" r:id="rId11"/>
    <p:sldId id="267" r:id="rId12"/>
    <p:sldId id="262" r:id="rId13"/>
    <p:sldId id="258" r:id="rId14"/>
    <p:sldId id="280" r:id="rId15"/>
    <p:sldId id="279" r:id="rId16"/>
    <p:sldId id="273" r:id="rId17"/>
    <p:sldId id="259" r:id="rId18"/>
    <p:sldId id="266" r:id="rId19"/>
    <p:sldId id="275" r:id="rId20"/>
    <p:sldId id="276" r:id="rId21"/>
    <p:sldId id="277" r:id="rId22"/>
    <p:sldId id="278" r:id="rId23"/>
    <p:sldId id="274" r:id="rId24"/>
    <p:sldId id="257" r:id="rId25"/>
    <p:sldId id="26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70"/>
    <p:restoredTop sz="89507"/>
  </p:normalViewPr>
  <p:slideViewPr>
    <p:cSldViewPr snapToGrid="0" snapToObjects="1">
      <p:cViewPr varScale="1">
        <p:scale>
          <a:sx n="106" d="100"/>
          <a:sy n="106" d="100"/>
        </p:scale>
        <p:origin x="19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077C6-E195-9C41-B4FA-C866D099D704}" type="datetimeFigureOut">
              <a:rPr kumimoji="1" lang="zh-CN" altLang="en-US" smtClean="0"/>
              <a:t>16/6/22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487D3-F2A5-0146-9F72-4826FC7FF0EC}" type="slidenum">
              <a:rPr kumimoji="1" lang="zh-CN" altLang="en-US" smtClean="0"/>
              <a:t>‹#›</a:t>
            </a:fld>
            <a:endParaRPr kumimoji="1" lang="zh-CN" altLang="en-US"/>
          </a:p>
        </p:txBody>
      </p:sp>
    </p:spTree>
    <p:extLst>
      <p:ext uri="{BB962C8B-B14F-4D97-AF65-F5344CB8AC3E}">
        <p14:creationId xmlns:p14="http://schemas.microsoft.com/office/powerpoint/2010/main" val="110151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上图修改自</a:t>
            </a:r>
            <a:r>
              <a:rPr lang="en-US" altLang="zh-CN" sz="1200" b="0" i="0" kern="1200" dirty="0" smtClean="0">
                <a:solidFill>
                  <a:schemeClr val="tx1"/>
                </a:solidFill>
                <a:effectLst/>
                <a:latin typeface="+mn-lt"/>
                <a:ea typeface="+mn-ea"/>
                <a:cs typeface="+mn-cs"/>
              </a:rPr>
              <a:t>Apache </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网站上的图片，如图所示，</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实现了两级调度架构，它可以管理多种类型的应用程序。</a:t>
            </a:r>
          </a:p>
          <a:p>
            <a:r>
              <a:rPr lang="zh-CN" altLang="en-US" sz="1200" b="0" i="0" kern="1200" dirty="0" smtClean="0">
                <a:solidFill>
                  <a:schemeClr val="tx1"/>
                </a:solidFill>
                <a:effectLst/>
                <a:latin typeface="+mn-lt"/>
                <a:ea typeface="+mn-ea"/>
                <a:cs typeface="+mn-cs"/>
              </a:rPr>
              <a:t>第一级调度是</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的守护进程，管理</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集群中所有节点上运行的</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守护进程。集群由物理服务器或虚拟服务器组成，用于运行应用程序的任务，比如</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MPI</a:t>
            </a:r>
            <a:r>
              <a:rPr lang="zh-CN" altLang="en-US" sz="1200" b="0" i="0" kern="1200" dirty="0" smtClean="0">
                <a:solidFill>
                  <a:schemeClr val="tx1"/>
                </a:solidFill>
                <a:effectLst/>
                <a:latin typeface="+mn-lt"/>
                <a:ea typeface="+mn-ea"/>
                <a:cs typeface="+mn-cs"/>
              </a:rPr>
              <a:t>作业。</a:t>
            </a:r>
          </a:p>
          <a:p>
            <a:r>
              <a:rPr lang="zh-CN" altLang="en-US" sz="1200" b="0" i="0" kern="1200" dirty="0" smtClean="0">
                <a:solidFill>
                  <a:schemeClr val="tx1"/>
                </a:solidFill>
                <a:effectLst/>
                <a:latin typeface="+mn-lt"/>
                <a:ea typeface="+mn-ea"/>
                <a:cs typeface="+mn-cs"/>
              </a:rPr>
              <a:t>第二级调度由被称作</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的“组件”组成。</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包括调度器（</a:t>
            </a:r>
            <a:r>
              <a:rPr lang="en-US" altLang="zh-CN" sz="1200" b="0" i="0" kern="1200" dirty="0" smtClean="0">
                <a:solidFill>
                  <a:schemeClr val="tx1"/>
                </a:solidFill>
                <a:effectLst/>
                <a:latin typeface="+mn-lt"/>
                <a:ea typeface="+mn-ea"/>
                <a:cs typeface="+mn-cs"/>
              </a:rPr>
              <a:t>Scheduler</a:t>
            </a:r>
            <a:r>
              <a:rPr lang="zh-CN" altLang="en-US" sz="1200" b="0" i="0" kern="1200" dirty="0" smtClean="0">
                <a:solidFill>
                  <a:schemeClr val="tx1"/>
                </a:solidFill>
                <a:effectLst/>
                <a:latin typeface="+mn-lt"/>
                <a:ea typeface="+mn-ea"/>
                <a:cs typeface="+mn-cs"/>
              </a:rPr>
              <a:t>）和执行器（</a:t>
            </a:r>
            <a:r>
              <a:rPr lang="en-US" altLang="zh-CN" sz="1200" b="0" i="0" kern="1200" dirty="0" smtClean="0">
                <a:solidFill>
                  <a:schemeClr val="tx1"/>
                </a:solidFill>
                <a:effectLst/>
                <a:latin typeface="+mn-lt"/>
                <a:ea typeface="+mn-ea"/>
                <a:cs typeface="+mn-cs"/>
              </a:rPr>
              <a:t>Executor</a:t>
            </a:r>
            <a:r>
              <a:rPr lang="zh-CN" altLang="en-US" sz="1200" b="0" i="0" kern="1200" dirty="0" smtClean="0">
                <a:solidFill>
                  <a:schemeClr val="tx1"/>
                </a:solidFill>
                <a:effectLst/>
                <a:latin typeface="+mn-lt"/>
                <a:ea typeface="+mn-ea"/>
                <a:cs typeface="+mn-cs"/>
              </a:rPr>
              <a:t>）进程，其中每个节点上都会运行执行器。</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能和不同类型的</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通信，每种</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由相应的应用集群管理。上图中只展示了</a:t>
            </a:r>
            <a:r>
              <a:rPr lang="en-US" altLang="zh-CN" sz="1200" b="0" i="0" kern="1200" dirty="0"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MPI</a:t>
            </a:r>
            <a:r>
              <a:rPr lang="zh-CN" altLang="en-US" sz="1200" b="0" i="0" kern="1200" dirty="0" smtClean="0">
                <a:solidFill>
                  <a:schemeClr val="tx1"/>
                </a:solidFill>
                <a:effectLst/>
                <a:latin typeface="+mn-lt"/>
                <a:ea typeface="+mn-ea"/>
                <a:cs typeface="+mn-cs"/>
              </a:rPr>
              <a:t>两种类型，其它类型的应用程序也有相应的</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a:t>
            </a:r>
          </a:p>
          <a:p>
            <a:r>
              <a:rPr kumimoji="1" lang="en-US" altLang="zh-CN" dirty="0" smtClean="0"/>
              <a:t>http://</a:t>
            </a:r>
            <a:r>
              <a:rPr kumimoji="1" lang="en-US" altLang="zh-CN" dirty="0" err="1" smtClean="0"/>
              <a:t>www.kancloud.cn</a:t>
            </a:r>
            <a:r>
              <a:rPr kumimoji="1" lang="en-US" altLang="zh-CN" dirty="0" smtClean="0"/>
              <a:t>/</a:t>
            </a:r>
            <a:r>
              <a:rPr kumimoji="1" lang="en-US" altLang="zh-CN" dirty="0" err="1" smtClean="0"/>
              <a:t>infoq</a:t>
            </a:r>
            <a:r>
              <a:rPr kumimoji="1" lang="en-US" altLang="zh-CN" dirty="0" smtClean="0"/>
              <a:t>/</a:t>
            </a:r>
            <a:r>
              <a:rPr kumimoji="1" lang="en-US" altLang="zh-CN" dirty="0" err="1" smtClean="0"/>
              <a:t>mesos</a:t>
            </a:r>
            <a:r>
              <a:rPr kumimoji="1" lang="en-US" altLang="zh-CN" dirty="0" smtClean="0"/>
              <a:t>/47815</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3</a:t>
            </a:fld>
            <a:endParaRPr kumimoji="1" lang="zh-CN" altLang="en-US"/>
          </a:p>
        </p:txBody>
      </p:sp>
    </p:spTree>
    <p:extLst>
      <p:ext uri="{BB962C8B-B14F-4D97-AF65-F5344CB8AC3E}">
        <p14:creationId xmlns:p14="http://schemas.microsoft.com/office/powerpoint/2010/main" val="178228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cluster comprises a few masters and many slaves. As work is farmed out to them,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slaves delegate to </a:t>
            </a:r>
            <a:r>
              <a:rPr lang="en-US" altLang="zh-CN" sz="1200" b="0" i="1" kern="1200" dirty="0" smtClean="0">
                <a:solidFill>
                  <a:schemeClr val="tx1"/>
                </a:solidFill>
                <a:effectLst/>
                <a:latin typeface="+mn-lt"/>
                <a:ea typeface="+mn-ea"/>
                <a:cs typeface="+mn-cs"/>
              </a:rPr>
              <a:t>executors</a:t>
            </a:r>
            <a:r>
              <a:rPr lang="en-US" altLang="zh-CN" sz="1200" b="0" i="0" kern="1200" dirty="0" smtClean="0">
                <a:solidFill>
                  <a:schemeClr val="tx1"/>
                </a:solidFill>
                <a:effectLst/>
                <a:latin typeface="+mn-lt"/>
                <a:ea typeface="+mn-ea"/>
                <a:cs typeface="+mn-cs"/>
              </a:rPr>
              <a:t> for the setup and teardown of individual tasks. It is the executor that manages communication between the slave and 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daemon. 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daemon manages caching and launch of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images, which can be pulled from the global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index or a local registry.</a:t>
            </a:r>
            <a:endParaRPr lang="zh-CN" altLang="en-US" sz="1200" b="0" i="0" kern="1200" dirty="0" smtClean="0">
              <a:solidFill>
                <a:schemeClr val="tx1"/>
              </a:solidFill>
              <a:effectLst/>
              <a:latin typeface="+mn-lt"/>
              <a:ea typeface="+mn-ea"/>
              <a:cs typeface="+mn-cs"/>
            </a:endParaRPr>
          </a:p>
          <a:p>
            <a:endParaRPr kumimoji="1"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When a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container is started as a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task, it runs beneath 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daemon on a slave server. Although 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container does not run as a true child process of the executor, as it would have under the old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standalone mode, the executor is able to manage translation of resource limits, signals and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process control messages to appropriate calls of the </a:t>
            </a:r>
            <a:r>
              <a:rPr lang="en-US" altLang="zh-CN" dirty="0" err="1" smtClean="0"/>
              <a:t>docker</a:t>
            </a:r>
            <a:r>
              <a:rPr lang="en-US" altLang="zh-CN" sz="1200" b="0" i="0" kern="1200" dirty="0" smtClean="0">
                <a:solidFill>
                  <a:schemeClr val="tx1"/>
                </a:solidFill>
                <a:effectLst/>
                <a:latin typeface="+mn-lt"/>
                <a:ea typeface="+mn-ea"/>
                <a:cs typeface="+mn-cs"/>
              </a:rPr>
              <a:t> tool. Fine-grained resource monitoring, forthcoming in mainline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and part of some service management tools, is hard to do right if the container does not run directly under the executor — so this architecture may be revised in the future.</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18</a:t>
            </a:fld>
            <a:endParaRPr kumimoji="1" lang="zh-CN" altLang="en-US"/>
          </a:p>
        </p:txBody>
      </p:sp>
    </p:spTree>
    <p:extLst>
      <p:ext uri="{BB962C8B-B14F-4D97-AF65-F5344CB8AC3E}">
        <p14:creationId xmlns:p14="http://schemas.microsoft.com/office/powerpoint/2010/main" val="110066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When a user requests a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container with Marathon, using the web UI or the HTTP API as in the examples above, the request is ultimately delegated to the LXC tools, by way of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and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Marathon makes a resource request from the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master and then waits to accept an appropriate offer.</a:t>
            </a:r>
          </a:p>
          <a:p>
            <a:r>
              <a:rPr lang="en-US" altLang="zh-CN" sz="1200" b="0" i="0" kern="1200" dirty="0" smtClean="0">
                <a:solidFill>
                  <a:schemeClr val="tx1"/>
                </a:solidFill>
                <a:effectLst/>
                <a:latin typeface="+mn-lt"/>
                <a:ea typeface="+mn-ea"/>
                <a:cs typeface="+mn-cs"/>
              </a:rPr>
              <a:t>Once an offer is accepted, the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master sends the task’s specification to the slave.</a:t>
            </a:r>
          </a:p>
          <a:p>
            <a:r>
              <a:rPr lang="en-US" altLang="zh-CN" sz="1200" b="0" i="0" kern="1200" dirty="0" smtClean="0">
                <a:solidFill>
                  <a:schemeClr val="tx1"/>
                </a:solidFill>
                <a:effectLst/>
                <a:latin typeface="+mn-lt"/>
                <a:ea typeface="+mn-ea"/>
                <a:cs typeface="+mn-cs"/>
              </a:rPr>
              <a:t>On the slave server, the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slave daemon calls the </a:t>
            </a:r>
            <a:r>
              <a:rPr lang="en-US" altLang="zh-CN" sz="1200" b="0" i="0" kern="1200" dirty="0" err="1" smtClean="0">
                <a:solidFill>
                  <a:schemeClr val="tx1"/>
                </a:solidFill>
                <a:effectLst/>
                <a:latin typeface="+mn-lt"/>
                <a:ea typeface="+mn-ea"/>
                <a:cs typeface="+mn-cs"/>
              </a:rPr>
              <a:t>Mesos-Docker</a:t>
            </a:r>
            <a:r>
              <a:rPr lang="en-US" altLang="zh-CN" sz="1200" b="0" i="0" kern="1200" dirty="0" smtClean="0">
                <a:solidFill>
                  <a:schemeClr val="tx1"/>
                </a:solidFill>
                <a:effectLst/>
                <a:latin typeface="+mn-lt"/>
                <a:ea typeface="+mn-ea"/>
                <a:cs typeface="+mn-cs"/>
              </a:rPr>
              <a:t> executor which in turn calls 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command line tool.</a:t>
            </a:r>
          </a:p>
          <a:p>
            <a:r>
              <a:rPr lang="en-US" altLang="zh-CN" sz="1200" b="0" i="0" kern="1200" dirty="0" smtClean="0">
                <a:solidFill>
                  <a:schemeClr val="tx1"/>
                </a:solidFill>
                <a:effectLst/>
                <a:latin typeface="+mn-lt"/>
                <a:ea typeface="+mn-ea"/>
                <a:cs typeface="+mn-cs"/>
              </a:rPr>
              <a:t>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command line tool talks to the local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daemon, which manages interactions with the cache of images and the LXC tools.</a:t>
            </a:r>
          </a:p>
          <a:p>
            <a:r>
              <a:rPr lang="en-US" altLang="zh-CN" sz="1200" b="0" i="0" kern="1200" dirty="0" smtClean="0">
                <a:solidFill>
                  <a:schemeClr val="tx1"/>
                </a:solidFill>
                <a:effectLst/>
                <a:latin typeface="+mn-lt"/>
                <a:ea typeface="+mn-ea"/>
                <a:cs typeface="+mn-cs"/>
              </a:rPr>
              <a:t>If the image is cached, it will be run from the cache. Otherwise, 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daemon contacts a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registry to retrieve it.</a:t>
            </a:r>
          </a:p>
          <a:p>
            <a:r>
              <a:rPr lang="en-US" altLang="zh-CN" sz="1200" b="0" i="0" kern="1200" dirty="0" smtClean="0">
                <a:solidFill>
                  <a:schemeClr val="tx1"/>
                </a:solidFill>
                <a:effectLst/>
                <a:latin typeface="+mn-lt"/>
                <a:ea typeface="+mn-ea"/>
                <a:cs typeface="+mn-cs"/>
              </a:rPr>
              <a:t>The </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daemon runs the container under the LXC tools.</a:t>
            </a:r>
          </a:p>
          <a:p>
            <a:r>
              <a:rPr kumimoji="1" lang="en-US" altLang="zh-CN" dirty="0" smtClean="0"/>
              <a:t>https://</a:t>
            </a:r>
            <a:r>
              <a:rPr kumimoji="1" lang="en-US" altLang="zh-CN" dirty="0" err="1" smtClean="0"/>
              <a:t>mesosphere.com</a:t>
            </a:r>
            <a:r>
              <a:rPr kumimoji="1" lang="en-US" altLang="zh-CN" dirty="0" smtClean="0"/>
              <a:t>/blog/2013/09/26/</a:t>
            </a:r>
            <a:r>
              <a:rPr kumimoji="1" lang="en-US" altLang="zh-CN" dirty="0" err="1" smtClean="0"/>
              <a:t>docker</a:t>
            </a:r>
            <a:r>
              <a:rPr kumimoji="1" lang="en-US" altLang="zh-CN" dirty="0" smtClean="0"/>
              <a:t>-on-</a:t>
            </a:r>
            <a:r>
              <a:rPr kumimoji="1" lang="en-US" altLang="zh-CN" dirty="0" err="1" smtClean="0"/>
              <a:t>mesos</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19</a:t>
            </a:fld>
            <a:endParaRPr kumimoji="1" lang="zh-CN" altLang="en-US"/>
          </a:p>
        </p:txBody>
      </p:sp>
    </p:spTree>
    <p:extLst>
      <p:ext uri="{BB962C8B-B14F-4D97-AF65-F5344CB8AC3E}">
        <p14:creationId xmlns:p14="http://schemas.microsoft.com/office/powerpoint/2010/main" val="1101513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 brief overview of the architecture</a:t>
            </a:r>
          </a:p>
          <a:p>
            <a:r>
              <a:rPr lang="en-US" altLang="zh-CN" sz="1200" b="0" i="0" kern="1200" dirty="0" smtClean="0">
                <a:solidFill>
                  <a:schemeClr val="tx1"/>
                </a:solidFill>
                <a:effectLst/>
                <a:latin typeface="+mn-lt"/>
                <a:ea typeface="+mn-ea"/>
                <a:cs typeface="+mn-cs"/>
              </a:rPr>
              <a:t>The </a:t>
            </a:r>
            <a:r>
              <a:rPr lang="en-US" altLang="zh-CN" sz="1200" b="1" i="0" kern="1200" dirty="0" smtClean="0">
                <a:solidFill>
                  <a:schemeClr val="tx1"/>
                </a:solidFill>
                <a:effectLst/>
                <a:latin typeface="+mn-lt"/>
                <a:ea typeface="+mn-ea"/>
                <a:cs typeface="+mn-cs"/>
              </a:rPr>
              <a:t>master node</a:t>
            </a:r>
            <a:r>
              <a:rPr lang="en-US" altLang="zh-CN" sz="1200" b="0" i="0" kern="1200" dirty="0" smtClean="0">
                <a:solidFill>
                  <a:schemeClr val="tx1"/>
                </a:solidFill>
                <a:effectLst/>
                <a:latin typeface="+mn-lt"/>
                <a:ea typeface="+mn-ea"/>
                <a:cs typeface="+mn-cs"/>
              </a:rPr>
              <a:t> is running the following components:</a:t>
            </a:r>
          </a:p>
          <a:p>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-master: the master node for the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cluster</a:t>
            </a:r>
          </a:p>
          <a:p>
            <a:r>
              <a:rPr lang="en-US" altLang="zh-CN" sz="1200" b="0" i="0" kern="1200" dirty="0" smtClean="0">
                <a:solidFill>
                  <a:schemeClr val="tx1"/>
                </a:solidFill>
                <a:effectLst/>
                <a:latin typeface="+mn-lt"/>
                <a:ea typeface="+mn-ea"/>
                <a:cs typeface="+mn-cs"/>
              </a:rPr>
              <a:t>Marathon: a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framework that runs long running processes</a:t>
            </a:r>
          </a:p>
          <a:p>
            <a:r>
              <a:rPr lang="en-US" altLang="zh-CN" sz="1200" b="0" i="0" kern="1200" dirty="0" smtClean="0">
                <a:solidFill>
                  <a:schemeClr val="tx1"/>
                </a:solidFill>
                <a:effectLst/>
                <a:latin typeface="+mn-lt"/>
                <a:ea typeface="+mn-ea"/>
                <a:cs typeface="+mn-cs"/>
              </a:rPr>
              <a:t>Zookeeper: a distributed key/value store</a:t>
            </a:r>
          </a:p>
          <a:p>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-control-service: the control service for the </a:t>
            </a:r>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 cluster.</a:t>
            </a:r>
          </a:p>
          <a:p>
            <a:r>
              <a:rPr lang="en-US" altLang="zh-CN" sz="1200" b="0" i="0" kern="1200" dirty="0" smtClean="0">
                <a:solidFill>
                  <a:schemeClr val="tx1"/>
                </a:solidFill>
                <a:effectLst/>
                <a:latin typeface="+mn-lt"/>
                <a:ea typeface="+mn-ea"/>
                <a:cs typeface="+mn-cs"/>
              </a:rPr>
              <a:t>The </a:t>
            </a:r>
            <a:r>
              <a:rPr lang="en-US" altLang="zh-CN" sz="1200" b="1" i="0" kern="1200" dirty="0" smtClean="0">
                <a:solidFill>
                  <a:schemeClr val="tx1"/>
                </a:solidFill>
                <a:effectLst/>
                <a:latin typeface="+mn-lt"/>
                <a:ea typeface="+mn-ea"/>
                <a:cs typeface="+mn-cs"/>
              </a:rPr>
              <a:t>slave nodes</a:t>
            </a:r>
            <a:r>
              <a:rPr lang="en-US" altLang="zh-CN" sz="1200" b="0" i="0" kern="1200" dirty="0" smtClean="0">
                <a:solidFill>
                  <a:schemeClr val="tx1"/>
                </a:solidFill>
                <a:effectLst/>
                <a:latin typeface="+mn-lt"/>
                <a:ea typeface="+mn-ea"/>
                <a:cs typeface="+mn-cs"/>
              </a:rPr>
              <a:t> run:</a:t>
            </a:r>
          </a:p>
          <a:p>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-slave: the slave process that communicates with the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-master</a:t>
            </a:r>
          </a:p>
          <a:p>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 engine w/ </a:t>
            </a:r>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 volume plugin - This plugin will communicate to the </a:t>
            </a:r>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 control service the current application state and the changes to the current state of the container.</a:t>
            </a:r>
          </a:p>
          <a:p>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-agent: the </a:t>
            </a:r>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 slave process that communicates with the </a:t>
            </a:r>
            <a:r>
              <a:rPr lang="en-US" altLang="zh-CN" sz="1200" b="0" i="0" kern="1200" dirty="0" err="1" smtClean="0">
                <a:solidFill>
                  <a:schemeClr val="tx1"/>
                </a:solidFill>
                <a:effectLst/>
                <a:latin typeface="+mn-lt"/>
                <a:ea typeface="+mn-ea"/>
                <a:cs typeface="+mn-cs"/>
              </a:rPr>
              <a:t>flocker</a:t>
            </a:r>
            <a:r>
              <a:rPr lang="en-US" altLang="zh-CN" sz="1200" b="0" i="0" kern="1200" dirty="0" smtClean="0">
                <a:solidFill>
                  <a:schemeClr val="tx1"/>
                </a:solidFill>
                <a:effectLst/>
                <a:latin typeface="+mn-lt"/>
                <a:ea typeface="+mn-ea"/>
                <a:cs typeface="+mn-cs"/>
              </a:rPr>
              <a:t>-control-service and mounts EBS volumes to the node</a:t>
            </a:r>
          </a:p>
          <a:p>
            <a:endParaRPr kumimoji="1" lang="zh-CN" altLang="en-US" dirty="0" smtClean="0"/>
          </a:p>
          <a:p>
            <a:endParaRPr kumimoji="1" lang="zh-CN" altLang="en-US" dirty="0" smtClean="0"/>
          </a:p>
          <a:p>
            <a:r>
              <a:rPr kumimoji="1" lang="en-US" altLang="zh-CN" dirty="0" smtClean="0"/>
              <a:t>https://</a:t>
            </a:r>
            <a:r>
              <a:rPr kumimoji="1" lang="en-US" altLang="zh-CN" dirty="0" err="1" smtClean="0"/>
              <a:t>clusterhq.com</a:t>
            </a:r>
            <a:r>
              <a:rPr kumimoji="1" lang="en-US" altLang="zh-CN" dirty="0" smtClean="0"/>
              <a:t>/2015/10/06/marathon-ha-demo/</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21</a:t>
            </a:fld>
            <a:endParaRPr kumimoji="1" lang="zh-CN" altLang="en-US"/>
          </a:p>
        </p:txBody>
      </p:sp>
    </p:spTree>
    <p:extLst>
      <p:ext uri="{BB962C8B-B14F-4D97-AF65-F5344CB8AC3E}">
        <p14:creationId xmlns:p14="http://schemas.microsoft.com/office/powerpoint/2010/main" val="1687926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dockone.io</a:t>
            </a:r>
            <a:r>
              <a:rPr kumimoji="1" lang="en-US" altLang="zh-CN" dirty="0" smtClean="0"/>
              <a:t>/article/242</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24</a:t>
            </a:fld>
            <a:endParaRPr kumimoji="1" lang="zh-CN" altLang="en-US"/>
          </a:p>
        </p:txBody>
      </p:sp>
    </p:spTree>
    <p:extLst>
      <p:ext uri="{BB962C8B-B14F-4D97-AF65-F5344CB8AC3E}">
        <p14:creationId xmlns:p14="http://schemas.microsoft.com/office/powerpoint/2010/main" val="180197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我们来研究下上图的事件流程。上一篇谈到，</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是运行在物理或虚拟服务器上的</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守护进程，是</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集群的一部分。</a:t>
            </a:r>
          </a:p>
          <a:p>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由调度器（</a:t>
            </a:r>
            <a:r>
              <a:rPr lang="en-US" altLang="zh-CN" sz="1200" b="0" i="0" kern="1200" dirty="0" smtClean="0">
                <a:solidFill>
                  <a:schemeClr val="tx1"/>
                </a:solidFill>
                <a:effectLst/>
                <a:latin typeface="+mn-lt"/>
                <a:ea typeface="+mn-ea"/>
                <a:cs typeface="+mn-cs"/>
              </a:rPr>
              <a:t>Scheduler</a:t>
            </a:r>
            <a:r>
              <a:rPr lang="zh-CN" altLang="en-US" sz="1200" b="0" i="0" kern="1200" dirty="0" smtClean="0">
                <a:solidFill>
                  <a:schemeClr val="tx1"/>
                </a:solidFill>
                <a:effectLst/>
                <a:latin typeface="+mn-lt"/>
                <a:ea typeface="+mn-ea"/>
                <a:cs typeface="+mn-cs"/>
              </a:rPr>
              <a:t>）应用程序和任务执行器（</a:t>
            </a:r>
            <a:r>
              <a:rPr lang="en-US" altLang="zh-CN" sz="1200" b="0" i="0" kern="1200" dirty="0" smtClean="0">
                <a:solidFill>
                  <a:schemeClr val="tx1"/>
                </a:solidFill>
                <a:effectLst/>
                <a:latin typeface="+mn-lt"/>
                <a:ea typeface="+mn-ea"/>
                <a:cs typeface="+mn-cs"/>
              </a:rPr>
              <a:t>Executor</a:t>
            </a:r>
            <a:r>
              <a:rPr lang="zh-CN" altLang="en-US" sz="1200" b="0" i="0" kern="1200" dirty="0" smtClean="0">
                <a:solidFill>
                  <a:schemeClr val="tx1"/>
                </a:solidFill>
                <a:effectLst/>
                <a:latin typeface="+mn-lt"/>
                <a:ea typeface="+mn-ea"/>
                <a:cs typeface="+mn-cs"/>
              </a:rPr>
              <a:t>）组成，被注册到</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以使用</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集群中的资源。</a:t>
            </a:r>
          </a:p>
          <a:p>
            <a:r>
              <a:rPr lang="en-US" altLang="zh-CN" sz="1200" b="0" i="0" kern="1200" dirty="0" smtClean="0">
                <a:solidFill>
                  <a:schemeClr val="tx1"/>
                </a:solidFill>
                <a:effectLst/>
                <a:latin typeface="+mn-lt"/>
                <a:ea typeface="+mn-ea"/>
                <a:cs typeface="+mn-cs"/>
              </a:rPr>
              <a:t>Slave 1</a:t>
            </a:r>
            <a:r>
              <a:rPr lang="zh-CN" altLang="en-US" sz="1200" b="0" i="0" kern="1200" dirty="0" smtClean="0">
                <a:solidFill>
                  <a:schemeClr val="tx1"/>
                </a:solidFill>
                <a:effectLst/>
                <a:latin typeface="+mn-lt"/>
                <a:ea typeface="+mn-ea"/>
                <a:cs typeface="+mn-cs"/>
              </a:rPr>
              <a:t>向</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汇报其空闲资源：</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4GB</a:t>
            </a:r>
            <a:r>
              <a:rPr lang="zh-CN" altLang="en-US" sz="1200" b="0" i="0" kern="1200" dirty="0" smtClean="0">
                <a:solidFill>
                  <a:schemeClr val="tx1"/>
                </a:solidFill>
                <a:effectLst/>
                <a:latin typeface="+mn-lt"/>
                <a:ea typeface="+mn-ea"/>
                <a:cs typeface="+mn-cs"/>
              </a:rPr>
              <a:t>内存。</a:t>
            </a:r>
          </a:p>
          <a:p>
            <a:r>
              <a:rPr lang="zh-CN" altLang="en-US" sz="1200" b="0" i="0" kern="1200" dirty="0" smtClean="0">
                <a:solidFill>
                  <a:schemeClr val="tx1"/>
                </a:solidFill>
                <a:effectLst/>
                <a:latin typeface="+mn-lt"/>
                <a:ea typeface="+mn-ea"/>
                <a:cs typeface="+mn-cs"/>
              </a:rPr>
              <a:t>然后，</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触发分配策略模块，得到的反馈是</a:t>
            </a:r>
            <a:r>
              <a:rPr lang="en-US" altLang="zh-CN" sz="1200" b="0" i="0" kern="1200" dirty="0" smtClean="0">
                <a:solidFill>
                  <a:schemeClr val="tx1"/>
                </a:solidFill>
                <a:effectLst/>
                <a:latin typeface="+mn-lt"/>
                <a:ea typeface="+mn-ea"/>
                <a:cs typeface="+mn-cs"/>
              </a:rPr>
              <a:t>Framework 1</a:t>
            </a:r>
            <a:r>
              <a:rPr lang="zh-CN" altLang="en-US" sz="1200" b="0" i="0" kern="1200" dirty="0" smtClean="0">
                <a:solidFill>
                  <a:schemeClr val="tx1"/>
                </a:solidFill>
                <a:effectLst/>
                <a:latin typeface="+mn-lt"/>
                <a:ea typeface="+mn-ea"/>
                <a:cs typeface="+mn-cs"/>
              </a:rPr>
              <a:t>要请求全部可用资源。</a:t>
            </a:r>
          </a:p>
          <a:p>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向</a:t>
            </a:r>
            <a:r>
              <a:rPr lang="en-US" altLang="zh-CN" sz="1200" b="0" i="0" kern="1200" dirty="0" smtClean="0">
                <a:solidFill>
                  <a:schemeClr val="tx1"/>
                </a:solidFill>
                <a:effectLst/>
                <a:latin typeface="+mn-lt"/>
                <a:ea typeface="+mn-ea"/>
                <a:cs typeface="+mn-cs"/>
              </a:rPr>
              <a:t>Framework 1</a:t>
            </a:r>
            <a:r>
              <a:rPr lang="zh-CN" altLang="en-US" sz="1200" b="0" i="0" kern="1200" dirty="0" smtClean="0">
                <a:solidFill>
                  <a:schemeClr val="tx1"/>
                </a:solidFill>
                <a:effectLst/>
                <a:latin typeface="+mn-lt"/>
                <a:ea typeface="+mn-ea"/>
                <a:cs typeface="+mn-cs"/>
              </a:rPr>
              <a:t>发送资源邀约，描述了</a:t>
            </a:r>
            <a:r>
              <a:rPr lang="en-US" altLang="zh-CN" sz="1200" b="0" i="0" kern="1200" dirty="0" smtClean="0">
                <a:solidFill>
                  <a:schemeClr val="tx1"/>
                </a:solidFill>
                <a:effectLst/>
                <a:latin typeface="+mn-lt"/>
                <a:ea typeface="+mn-ea"/>
                <a:cs typeface="+mn-cs"/>
              </a:rPr>
              <a:t>Slave 1</a:t>
            </a:r>
            <a:r>
              <a:rPr lang="zh-CN" altLang="en-US" sz="1200" b="0" i="0" kern="1200" dirty="0" smtClean="0">
                <a:solidFill>
                  <a:schemeClr val="tx1"/>
                </a:solidFill>
                <a:effectLst/>
                <a:latin typeface="+mn-lt"/>
                <a:ea typeface="+mn-ea"/>
                <a:cs typeface="+mn-cs"/>
              </a:rPr>
              <a:t>上的可用资源。</a:t>
            </a:r>
          </a:p>
          <a:p>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的调度器（</a:t>
            </a:r>
            <a:r>
              <a:rPr lang="en-US" altLang="zh-CN" sz="1200" b="0" i="0" kern="1200" dirty="0" smtClean="0">
                <a:solidFill>
                  <a:schemeClr val="tx1"/>
                </a:solidFill>
                <a:effectLst/>
                <a:latin typeface="+mn-lt"/>
                <a:ea typeface="+mn-ea"/>
                <a:cs typeface="+mn-cs"/>
              </a:rPr>
              <a:t>Scheduler</a:t>
            </a:r>
            <a:r>
              <a:rPr lang="zh-CN" altLang="en-US" sz="1200" b="0" i="0" kern="1200" dirty="0" smtClean="0">
                <a:solidFill>
                  <a:schemeClr val="tx1"/>
                </a:solidFill>
                <a:effectLst/>
                <a:latin typeface="+mn-lt"/>
                <a:ea typeface="+mn-ea"/>
                <a:cs typeface="+mn-cs"/>
              </a:rPr>
              <a:t>）响应</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，需要在</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上运行两个任务，第一个任务分配资源，第二个任务分配资源。</a:t>
            </a:r>
          </a:p>
          <a:p>
            <a:r>
              <a:rPr lang="zh-CN" altLang="en-US" sz="1200" b="0" i="0" kern="1200" dirty="0" smtClean="0">
                <a:solidFill>
                  <a:schemeClr val="tx1"/>
                </a:solidFill>
                <a:effectLst/>
                <a:latin typeface="+mn-lt"/>
                <a:ea typeface="+mn-ea"/>
                <a:cs typeface="+mn-cs"/>
              </a:rPr>
              <a:t>最后，</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向</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下发任务，分配适当的资源给</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的任务执行器（</a:t>
            </a:r>
            <a:r>
              <a:rPr lang="en-US" altLang="zh-CN" sz="1200" b="0" i="0" kern="1200" dirty="0" smtClean="0">
                <a:solidFill>
                  <a:schemeClr val="tx1"/>
                </a:solidFill>
                <a:effectLst/>
                <a:latin typeface="+mn-lt"/>
                <a:ea typeface="+mn-ea"/>
                <a:cs typeface="+mn-cs"/>
              </a:rPr>
              <a:t>Executor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接下来由执行器启动这两个任务（如图中虚线框所示）。 </a:t>
            </a:r>
          </a:p>
          <a:p>
            <a:r>
              <a:rPr lang="zh-CN" altLang="en-US" sz="1200" b="0" i="0" kern="1200" dirty="0" smtClean="0">
                <a:solidFill>
                  <a:schemeClr val="tx1"/>
                </a:solidFill>
                <a:effectLst/>
                <a:latin typeface="+mn-lt"/>
                <a:ea typeface="+mn-ea"/>
                <a:cs typeface="+mn-cs"/>
              </a:rPr>
              <a:t>此时，还有</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1GB</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RAM</a:t>
            </a:r>
            <a:r>
              <a:rPr lang="zh-CN" altLang="en-US" sz="1200" b="0" i="0" kern="1200" dirty="0" smtClean="0">
                <a:solidFill>
                  <a:schemeClr val="tx1"/>
                </a:solidFill>
                <a:effectLst/>
                <a:latin typeface="+mn-lt"/>
                <a:ea typeface="+mn-ea"/>
                <a:cs typeface="+mn-cs"/>
              </a:rPr>
              <a:t>尚未分配，因此分配模块可以将这些资源供给</a:t>
            </a:r>
            <a:r>
              <a:rPr lang="en-US" altLang="zh-CN" sz="1200" b="0" i="0" kern="1200" dirty="0" smtClean="0">
                <a:solidFill>
                  <a:schemeClr val="tx1"/>
                </a:solidFill>
                <a:effectLst/>
                <a:latin typeface="+mn-lt"/>
                <a:ea typeface="+mn-ea"/>
                <a:cs typeface="+mn-cs"/>
              </a:rPr>
              <a:t>Framework 2</a:t>
            </a:r>
            <a:r>
              <a:rPr lang="zh-CN" altLang="en-US" sz="1200" b="0" i="0" kern="1200" dirty="0" smtClean="0">
                <a:solidFill>
                  <a:schemeClr val="tx1"/>
                </a:solidFill>
                <a:effectLst/>
                <a:latin typeface="+mn-lt"/>
                <a:ea typeface="+mn-ea"/>
                <a:cs typeface="+mn-cs"/>
              </a:rPr>
              <a:t>。</a:t>
            </a:r>
          </a:p>
          <a:p>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4</a:t>
            </a:fld>
            <a:endParaRPr kumimoji="1" lang="zh-CN" altLang="en-US"/>
          </a:p>
        </p:txBody>
      </p:sp>
    </p:spTree>
    <p:extLst>
      <p:ext uri="{BB962C8B-B14F-4D97-AF65-F5344CB8AC3E}">
        <p14:creationId xmlns:p14="http://schemas.microsoft.com/office/powerpoint/2010/main" val="292218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其实</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可以有多种选择来处理持久化存储的问题：</a:t>
            </a:r>
          </a:p>
          <a:p>
            <a:r>
              <a:rPr lang="zh-CN" altLang="en-US" sz="1200" b="1" i="0" kern="1200" dirty="0" smtClean="0">
                <a:solidFill>
                  <a:schemeClr val="tx1"/>
                </a:solidFill>
                <a:effectLst/>
                <a:latin typeface="+mn-lt"/>
                <a:ea typeface="+mn-ea"/>
                <a:cs typeface="+mn-cs"/>
              </a:rPr>
              <a:t>分布式文件系统</a:t>
            </a:r>
            <a:r>
              <a:rPr lang="zh-CN" altLang="en-US" sz="1200" b="0" i="0" kern="1200" dirty="0" smtClean="0">
                <a:solidFill>
                  <a:schemeClr val="tx1"/>
                </a:solidFill>
                <a:effectLst/>
                <a:latin typeface="+mn-lt"/>
                <a:ea typeface="+mn-ea"/>
                <a:cs typeface="+mn-cs"/>
              </a:rPr>
              <a:t>。如上所述，</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可以使用</a:t>
            </a:r>
            <a:r>
              <a:rPr lang="en-US" altLang="zh-CN" sz="1200" b="0" i="0" kern="1200" dirty="0" smtClean="0">
                <a:solidFill>
                  <a:schemeClr val="tx1"/>
                </a:solidFill>
                <a:effectLst/>
                <a:latin typeface="+mn-lt"/>
                <a:ea typeface="+mn-ea"/>
                <a:cs typeface="+mn-cs"/>
              </a:rPr>
              <a:t>DFS</a:t>
            </a:r>
            <a:r>
              <a:rPr lang="zh-CN" altLang="en-US" sz="1200" b="0" i="0" kern="1200" dirty="0" smtClean="0">
                <a:solidFill>
                  <a:schemeClr val="tx1"/>
                </a:solidFill>
                <a:effectLst/>
                <a:latin typeface="+mn-lt"/>
                <a:ea typeface="+mn-ea"/>
                <a:cs typeface="+mn-cs"/>
              </a:rPr>
              <a:t>（比如</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或者</a:t>
            </a:r>
            <a:r>
              <a:rPr lang="en-US" altLang="zh-CN" sz="1200" b="0" i="0" kern="1200" dirty="0" err="1" smtClean="0">
                <a:solidFill>
                  <a:schemeClr val="tx1"/>
                </a:solidFill>
                <a:effectLst/>
                <a:latin typeface="+mn-lt"/>
                <a:ea typeface="+mn-ea"/>
                <a:cs typeface="+mn-cs"/>
              </a:rPr>
              <a:t>Lustre</a:t>
            </a:r>
            <a:r>
              <a:rPr lang="zh-CN" altLang="en-US" sz="1200" b="0" i="0" kern="1200" dirty="0" smtClean="0">
                <a:solidFill>
                  <a:schemeClr val="tx1"/>
                </a:solidFill>
                <a:effectLst/>
                <a:latin typeface="+mn-lt"/>
                <a:ea typeface="+mn-ea"/>
                <a:cs typeface="+mn-cs"/>
              </a:rPr>
              <a:t>）来保证数据可以被</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集群中的每个节点访问。</a:t>
            </a:r>
          </a:p>
          <a:p>
            <a:r>
              <a:rPr lang="zh-CN" altLang="en-US" sz="1200" b="0" i="0" kern="1200" dirty="0" smtClean="0">
                <a:solidFill>
                  <a:schemeClr val="tx1"/>
                </a:solidFill>
                <a:effectLst/>
                <a:latin typeface="+mn-lt"/>
                <a:ea typeface="+mn-ea"/>
                <a:cs typeface="+mn-cs"/>
              </a:rPr>
              <a:t>这种方式的缺点是会有网络延迟，对于某些应用程序来说，这样的网络文件系统或许并不适合。</a:t>
            </a:r>
          </a:p>
          <a:p>
            <a:r>
              <a:rPr lang="zh-CN" altLang="en-US" sz="1200" b="1" i="0" kern="1200" dirty="0" smtClean="0">
                <a:solidFill>
                  <a:schemeClr val="tx1"/>
                </a:solidFill>
                <a:effectLst/>
                <a:latin typeface="+mn-lt"/>
                <a:ea typeface="+mn-ea"/>
                <a:cs typeface="+mn-cs"/>
              </a:rPr>
              <a:t>使用数据存储复制的本地文件系统</a:t>
            </a:r>
            <a:r>
              <a:rPr lang="zh-CN" altLang="en-US" sz="1200" b="0" i="0" kern="1200" dirty="0" smtClean="0">
                <a:solidFill>
                  <a:schemeClr val="tx1"/>
                </a:solidFill>
                <a:effectLst/>
                <a:latin typeface="+mn-lt"/>
                <a:ea typeface="+mn-ea"/>
                <a:cs typeface="+mn-cs"/>
              </a:rPr>
              <a:t>。另一种方法是利用应用程序级别的复制来确保数据可被多个节点访问。提供数据存储复制的应用程序可以是</a:t>
            </a:r>
            <a:r>
              <a:rPr lang="en-US" altLang="zh-CN" sz="1200" b="0" i="0" kern="1200" dirty="0" smtClean="0">
                <a:solidFill>
                  <a:schemeClr val="tx1"/>
                </a:solidFill>
                <a:effectLst/>
                <a:latin typeface="+mn-lt"/>
                <a:ea typeface="+mn-ea"/>
                <a:cs typeface="+mn-cs"/>
              </a:rPr>
              <a:t>NoSQL</a:t>
            </a:r>
            <a:r>
              <a:rPr lang="zh-CN" altLang="en-US" sz="1200" b="0" i="0" kern="1200" dirty="0" smtClean="0">
                <a:solidFill>
                  <a:schemeClr val="tx1"/>
                </a:solidFill>
                <a:effectLst/>
                <a:latin typeface="+mn-lt"/>
                <a:ea typeface="+mn-ea"/>
                <a:cs typeface="+mn-cs"/>
              </a:rPr>
              <a:t>数据库，比如</a:t>
            </a:r>
            <a:r>
              <a:rPr lang="en-US" altLang="zh-CN" sz="1200" b="0" i="0" kern="1200" dirty="0" smtClean="0">
                <a:solidFill>
                  <a:schemeClr val="tx1"/>
                </a:solidFill>
                <a:effectLst/>
                <a:latin typeface="+mn-lt"/>
                <a:ea typeface="+mn-ea"/>
                <a:cs typeface="+mn-cs"/>
              </a:rPr>
              <a:t>Cassandra</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MongoDB</a:t>
            </a:r>
            <a:r>
              <a:rPr lang="zh-CN" altLang="en-US" sz="1200" b="0" i="0" kern="1200" dirty="0" smtClean="0">
                <a:solidFill>
                  <a:schemeClr val="tx1"/>
                </a:solidFill>
                <a:effectLst/>
                <a:latin typeface="+mn-lt"/>
                <a:ea typeface="+mn-ea"/>
                <a:cs typeface="+mn-cs"/>
              </a:rPr>
              <a:t>。这种方式的优点是不再需要考虑网络延迟问题。缺点是必须配置</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，使特定的任务只运行在持有复制数据的节点上，因为你不会希望数据中心的所有节点都复制相同的数据。为此，可以使用一个</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，静态地为其预留特定的节点作为复制数据的存储。</a:t>
            </a:r>
          </a:p>
          <a:p>
            <a:r>
              <a:rPr lang="zh-CN" altLang="en-US" sz="1200" b="1" i="0" kern="1200" dirty="0" smtClean="0">
                <a:solidFill>
                  <a:schemeClr val="tx1"/>
                </a:solidFill>
                <a:effectLst/>
                <a:latin typeface="+mn-lt"/>
                <a:ea typeface="+mn-ea"/>
                <a:cs typeface="+mn-cs"/>
              </a:rPr>
              <a:t>不使用复制的本地文件系统</a:t>
            </a:r>
            <a:r>
              <a:rPr lang="zh-CN" altLang="en-US" sz="1200" b="0" i="0" kern="1200" dirty="0" smtClean="0">
                <a:solidFill>
                  <a:schemeClr val="tx1"/>
                </a:solidFill>
                <a:effectLst/>
                <a:latin typeface="+mn-lt"/>
                <a:ea typeface="+mn-ea"/>
                <a:cs typeface="+mn-cs"/>
              </a:rPr>
              <a:t>。也可以将持久化数据存储在指定节点的文件系统上，并且将该节点预留给指定的应用程序。和前面的选择一样，可以静态地为指定应用程序预留节点，但此时只能预留给单个节点而不是节点集合。后面两种显然不是理想的选择，因为实质上都需要创建静态分区。然而，在不允许延时或者应用程序不能复制它的数据存储等特殊情况下，我们需要这样的选择。</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7</a:t>
            </a:fld>
            <a:endParaRPr kumimoji="1" lang="zh-CN" altLang="en-US"/>
          </a:p>
        </p:txBody>
      </p:sp>
    </p:spTree>
    <p:extLst>
      <p:ext uri="{BB962C8B-B14F-4D97-AF65-F5344CB8AC3E}">
        <p14:creationId xmlns:p14="http://schemas.microsoft.com/office/powerpoint/2010/main" val="178199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的优势之一便是将容错设计到架构之中，并以可扩展的分布式系统的方式来实现。</a:t>
            </a:r>
          </a:p>
          <a:p>
            <a:r>
              <a:rPr lang="en-US" altLang="zh-CN" sz="1200" b="1"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。故障处理机制和特定的架构设计实现了</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的容错。</a:t>
            </a:r>
          </a:p>
          <a:p>
            <a:r>
              <a:rPr lang="zh-CN" altLang="en-US" sz="1200" b="0" i="0" kern="1200" dirty="0" smtClean="0">
                <a:solidFill>
                  <a:schemeClr val="tx1"/>
                </a:solidFill>
                <a:effectLst/>
                <a:latin typeface="+mn-lt"/>
                <a:ea typeface="+mn-ea"/>
                <a:cs typeface="+mn-cs"/>
              </a:rPr>
              <a:t>首先，</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决定使用热备份（</a:t>
            </a:r>
            <a:r>
              <a:rPr lang="en-US" altLang="zh-CN" sz="1200" b="0" i="0" kern="1200" dirty="0" smtClean="0">
                <a:solidFill>
                  <a:schemeClr val="tx1"/>
                </a:solidFill>
                <a:effectLst/>
                <a:latin typeface="+mn-lt"/>
                <a:ea typeface="+mn-ea"/>
                <a:cs typeface="+mn-cs"/>
              </a:rPr>
              <a:t>hot-standby</a:t>
            </a:r>
            <a:r>
              <a:rPr lang="zh-CN" altLang="en-US" sz="1200" b="0" i="0" kern="1200" dirty="0" smtClean="0">
                <a:solidFill>
                  <a:schemeClr val="tx1"/>
                </a:solidFill>
                <a:effectLst/>
                <a:latin typeface="+mn-lt"/>
                <a:ea typeface="+mn-ea"/>
                <a:cs typeface="+mn-cs"/>
              </a:rPr>
              <a:t>）设计来实现</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节点集合。正如</a:t>
            </a:r>
            <a:r>
              <a:rPr lang="en-US" altLang="zh-CN" sz="1200" b="0" i="0" kern="1200" dirty="0" smtClean="0">
                <a:solidFill>
                  <a:schemeClr val="tx1"/>
                </a:solidFill>
                <a:effectLst/>
                <a:latin typeface="+mn-lt"/>
                <a:ea typeface="+mn-ea"/>
                <a:cs typeface="+mn-cs"/>
              </a:rPr>
              <a:t>Tomas Barton</a:t>
            </a:r>
            <a:r>
              <a:rPr lang="zh-CN" altLang="en-US" sz="1200" b="0" i="0" kern="1200" dirty="0" smtClean="0">
                <a:solidFill>
                  <a:schemeClr val="tx1"/>
                </a:solidFill>
                <a:effectLst/>
                <a:latin typeface="+mn-lt"/>
                <a:ea typeface="+mn-ea"/>
                <a:cs typeface="+mn-cs"/>
              </a:rPr>
              <a:t>对上图的说明，一个</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节点与多个备用（</a:t>
            </a:r>
            <a:r>
              <a:rPr lang="en-US" altLang="zh-CN" sz="1200" b="0" i="0" kern="1200" dirty="0" smtClean="0">
                <a:solidFill>
                  <a:schemeClr val="tx1"/>
                </a:solidFill>
                <a:effectLst/>
                <a:latin typeface="+mn-lt"/>
                <a:ea typeface="+mn-ea"/>
                <a:cs typeface="+mn-cs"/>
              </a:rPr>
              <a:t>standby</a:t>
            </a:r>
            <a:r>
              <a:rPr lang="zh-CN" altLang="en-US" sz="1200" b="0" i="0" kern="1200" dirty="0" smtClean="0">
                <a:solidFill>
                  <a:schemeClr val="tx1"/>
                </a:solidFill>
                <a:effectLst/>
                <a:latin typeface="+mn-lt"/>
                <a:ea typeface="+mn-ea"/>
                <a:cs typeface="+mn-cs"/>
              </a:rPr>
              <a:t>）节点运行在同一集群中，并由开源软件</a:t>
            </a:r>
            <a:r>
              <a:rPr lang="en-US" altLang="zh-CN" sz="1200" b="0" i="0" kern="1200" dirty="0" smtClean="0">
                <a:solidFill>
                  <a:schemeClr val="tx1"/>
                </a:solidFill>
                <a:effectLst/>
                <a:latin typeface="+mn-lt"/>
                <a:ea typeface="+mn-ea"/>
                <a:cs typeface="+mn-cs"/>
              </a:rPr>
              <a:t>Zookeeper</a:t>
            </a:r>
            <a:r>
              <a:rPr lang="zh-CN" altLang="en-US" sz="1200" b="0" i="0" kern="1200" dirty="0" smtClean="0">
                <a:solidFill>
                  <a:schemeClr val="tx1"/>
                </a:solidFill>
                <a:effectLst/>
                <a:latin typeface="+mn-lt"/>
                <a:ea typeface="+mn-ea"/>
                <a:cs typeface="+mn-cs"/>
              </a:rPr>
              <a:t>来监控。</a:t>
            </a:r>
            <a:r>
              <a:rPr lang="en-US" altLang="zh-CN" sz="1200" b="0" i="0" kern="1200" dirty="0" smtClean="0">
                <a:solidFill>
                  <a:schemeClr val="tx1"/>
                </a:solidFill>
                <a:effectLst/>
                <a:latin typeface="+mn-lt"/>
                <a:ea typeface="+mn-ea"/>
                <a:cs typeface="+mn-cs"/>
              </a:rPr>
              <a:t>Zookeeper</a:t>
            </a:r>
            <a:r>
              <a:rPr lang="zh-CN" altLang="en-US" sz="1200" b="0" i="0" kern="1200" dirty="0" smtClean="0">
                <a:solidFill>
                  <a:schemeClr val="tx1"/>
                </a:solidFill>
                <a:effectLst/>
                <a:latin typeface="+mn-lt"/>
                <a:ea typeface="+mn-ea"/>
                <a:cs typeface="+mn-cs"/>
              </a:rPr>
              <a:t>会监控</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集群中所有的节点，并在</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节点发生故障时管理新</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的选举。建议的节点总数是</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个，实际上，生产环境至少需要</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 </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决定将</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设计为持有软件状态，这意味着当</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节点发生故障时，其状态可以很快地在新选举的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节点上重建。 </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的状态信息实际上驻留在</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调度器和</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节点集合之中。当一个新的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当选后，</a:t>
            </a:r>
            <a:r>
              <a:rPr lang="en-US" altLang="zh-CN" sz="1200" b="0" i="0" kern="1200" dirty="0" smtClean="0">
                <a:solidFill>
                  <a:schemeClr val="tx1"/>
                </a:solidFill>
                <a:effectLst/>
                <a:latin typeface="+mn-lt"/>
                <a:ea typeface="+mn-ea"/>
                <a:cs typeface="+mn-cs"/>
              </a:rPr>
              <a:t>Zookeeper</a:t>
            </a:r>
            <a:r>
              <a:rPr lang="zh-CN" altLang="en-US" sz="1200" b="0" i="0" kern="1200" dirty="0" smtClean="0">
                <a:solidFill>
                  <a:schemeClr val="tx1"/>
                </a:solidFill>
                <a:effectLst/>
                <a:latin typeface="+mn-lt"/>
                <a:ea typeface="+mn-ea"/>
                <a:cs typeface="+mn-cs"/>
              </a:rPr>
              <a:t>会通知</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和选举后的</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节点集合，以便使其在新的</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上注册。彼时，新的 </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可以根据</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节点集合发送过来的信息，重建内部状态。</a:t>
            </a:r>
          </a:p>
          <a:p>
            <a:r>
              <a:rPr lang="en-US" altLang="zh-CN" sz="1200" b="1" i="0" kern="1200" dirty="0" smtClean="0">
                <a:solidFill>
                  <a:schemeClr val="tx1"/>
                </a:solidFill>
                <a:effectLst/>
                <a:latin typeface="+mn-lt"/>
                <a:ea typeface="+mn-ea"/>
                <a:cs typeface="+mn-cs"/>
              </a:rPr>
              <a:t>Framework</a:t>
            </a:r>
            <a:r>
              <a:rPr lang="zh-CN" altLang="en-US" sz="1200" b="1" i="0" kern="1200" dirty="0" smtClean="0">
                <a:solidFill>
                  <a:schemeClr val="tx1"/>
                </a:solidFill>
                <a:effectLst/>
                <a:latin typeface="+mn-lt"/>
                <a:ea typeface="+mn-ea"/>
                <a:cs typeface="+mn-cs"/>
              </a:rPr>
              <a:t>调度器</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调度器的容错是通过</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将调度器注册</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份或者更多份到</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来实现。当一个调度器发生故障时，</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会通知另一个调度来接管。需要注意的是</a:t>
            </a:r>
            <a:r>
              <a:rPr lang="en-US" altLang="zh-CN" sz="1200" b="0" i="0" kern="1200" dirty="0" smtClean="0">
                <a:solidFill>
                  <a:schemeClr val="tx1"/>
                </a:solidFill>
                <a:effectLst/>
                <a:latin typeface="+mn-lt"/>
                <a:ea typeface="+mn-ea"/>
                <a:cs typeface="+mn-cs"/>
              </a:rPr>
              <a:t>Framework</a:t>
            </a:r>
            <a:r>
              <a:rPr lang="zh-CN" altLang="en-US" sz="1200" b="0" i="0" kern="1200" dirty="0" smtClean="0">
                <a:solidFill>
                  <a:schemeClr val="tx1"/>
                </a:solidFill>
                <a:effectLst/>
                <a:latin typeface="+mn-lt"/>
                <a:ea typeface="+mn-ea"/>
                <a:cs typeface="+mn-cs"/>
              </a:rPr>
              <a:t>自身负责实现调度器之间共享状态的机制。</a:t>
            </a:r>
          </a:p>
          <a:p>
            <a:r>
              <a:rPr lang="en-US" altLang="zh-CN" sz="1200" b="1"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实现了</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的恢复功能，当</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节点上的进程失败时，可以让执行器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任务继续运行，并为那个</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进程重新连接那台</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节点上运行的执行器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任务。当任务执行时，</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会将任务的监测点元数据存入本地磁盘。如果</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进程失败，任务会继续运行，当</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重新启动</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进程后，因为此时没有可以响应的消息，所以重新启动的</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进程会使用检查点数据来恢复状态，并重新与执行器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任务连接。</a:t>
            </a:r>
          </a:p>
          <a:p>
            <a:r>
              <a:rPr kumimoji="1" lang="en-US" altLang="zh-CN" dirty="0" smtClean="0"/>
              <a:t>http://</a:t>
            </a:r>
            <a:r>
              <a:rPr kumimoji="1" lang="en-US" altLang="zh-CN" dirty="0" err="1" smtClean="0"/>
              <a:t>www.kancloud.cn</a:t>
            </a:r>
            <a:r>
              <a:rPr kumimoji="1" lang="en-US" altLang="zh-CN" dirty="0" smtClean="0"/>
              <a:t>/</a:t>
            </a:r>
            <a:r>
              <a:rPr kumimoji="1" lang="en-US" altLang="zh-CN" dirty="0" err="1" smtClean="0"/>
              <a:t>infoq</a:t>
            </a:r>
            <a:r>
              <a:rPr kumimoji="1" lang="en-US" altLang="zh-CN" dirty="0" smtClean="0"/>
              <a:t>/</a:t>
            </a:r>
            <a:r>
              <a:rPr kumimoji="1" lang="en-US" altLang="zh-CN" dirty="0" err="1" smtClean="0"/>
              <a:t>mesos</a:t>
            </a:r>
            <a:r>
              <a:rPr kumimoji="1" lang="en-US" altLang="zh-CN" dirty="0" smtClean="0"/>
              <a:t>/47812</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8</a:t>
            </a:fld>
            <a:endParaRPr kumimoji="1" lang="zh-CN" altLang="en-US"/>
          </a:p>
        </p:txBody>
      </p:sp>
    </p:spTree>
    <p:extLst>
      <p:ext uri="{BB962C8B-B14F-4D97-AF65-F5344CB8AC3E}">
        <p14:creationId xmlns:p14="http://schemas.microsoft.com/office/powerpoint/2010/main" val="141550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首先由</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主服务器查询可用资源给调度器，第二步调度器向主服务器发出加载任务，主服务器再传达给从服务器，从服务器向执行器命令加载任务执行，执行器执行任务以后，将状态反馈上报给从服务器，最终告知调度器 。</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9</a:t>
            </a:fld>
            <a:endParaRPr kumimoji="1" lang="zh-CN" altLang="en-US"/>
          </a:p>
        </p:txBody>
      </p:sp>
    </p:spTree>
    <p:extLst>
      <p:ext uri="{BB962C8B-B14F-4D97-AF65-F5344CB8AC3E}">
        <p14:creationId xmlns:p14="http://schemas.microsoft.com/office/powerpoint/2010/main" val="187685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这样，我们可以如同一台</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主机一样管理数千台服务器，它们的对应原理如下图，使用</a:t>
            </a:r>
            <a:r>
              <a:rPr lang="en-US" altLang="zh-CN" sz="1200" b="0" i="0" kern="1200" dirty="0" smtClean="0">
                <a:solidFill>
                  <a:schemeClr val="tx1"/>
                </a:solidFill>
                <a:effectLst/>
                <a:latin typeface="+mn-lt"/>
                <a:ea typeface="+mn-ea"/>
                <a:cs typeface="+mn-cs"/>
              </a:rPr>
              <a:t>Marathon</a:t>
            </a:r>
            <a:r>
              <a:rPr lang="zh-CN" altLang="en-US" sz="1200" b="0" i="0" kern="1200" dirty="0" smtClean="0">
                <a:solidFill>
                  <a:schemeClr val="tx1"/>
                </a:solidFill>
                <a:effectLst/>
                <a:latin typeface="+mn-lt"/>
                <a:ea typeface="+mn-ea"/>
                <a:cs typeface="+mn-cs"/>
              </a:rPr>
              <a:t>类似</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主机内的</a:t>
            </a:r>
            <a:r>
              <a:rPr lang="en-US" altLang="zh-CN" sz="1200" b="0" i="0" kern="1200" dirty="0" err="1" smtClean="0">
                <a:solidFill>
                  <a:schemeClr val="tx1"/>
                </a:solidFill>
                <a:effectLst/>
                <a:latin typeface="+mn-lt"/>
                <a:ea typeface="+mn-ea"/>
                <a:cs typeface="+mn-cs"/>
              </a:rPr>
              <a:t>init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Systemd</a:t>
            </a:r>
            <a:r>
              <a:rPr lang="zh-CN" altLang="en-US" sz="1200" b="0" i="0" kern="1200" dirty="0" smtClean="0">
                <a:solidFill>
                  <a:schemeClr val="tx1"/>
                </a:solidFill>
                <a:effectLst/>
                <a:latin typeface="+mn-lt"/>
                <a:ea typeface="+mn-ea"/>
                <a:cs typeface="+mn-cs"/>
              </a:rPr>
              <a:t>等外壳管理，而</a:t>
            </a:r>
            <a:r>
              <a:rPr lang="en-US" altLang="zh-CN" sz="1200" b="0" i="0" kern="1200" dirty="0" err="1" smtClean="0">
                <a:solidFill>
                  <a:schemeClr val="tx1"/>
                </a:solidFill>
                <a:effectLst/>
                <a:latin typeface="+mn-lt"/>
                <a:ea typeface="+mn-ea"/>
                <a:cs typeface="+mn-cs"/>
              </a:rPr>
              <a:t>Mesos</a:t>
            </a:r>
            <a:r>
              <a:rPr lang="zh-CN" altLang="en-US" sz="1200" b="0" i="0" kern="1200" dirty="0" smtClean="0">
                <a:solidFill>
                  <a:schemeClr val="tx1"/>
                </a:solidFill>
                <a:effectLst/>
                <a:latin typeface="+mn-lt"/>
                <a:ea typeface="+mn-ea"/>
                <a:cs typeface="+mn-cs"/>
              </a:rPr>
              <a:t>则不只包含一个</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核，可以调度数千台服务器的</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核，实际是一个数据中心的内核：</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12</a:t>
            </a:fld>
            <a:endParaRPr kumimoji="1" lang="zh-CN" altLang="en-US"/>
          </a:p>
        </p:txBody>
      </p:sp>
    </p:spTree>
    <p:extLst>
      <p:ext uri="{BB962C8B-B14F-4D97-AF65-F5344CB8AC3E}">
        <p14:creationId xmlns:p14="http://schemas.microsoft.com/office/powerpoint/2010/main" val="47666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mtClean="0"/>
              <a:t>git</a:t>
            </a:r>
            <a:r>
              <a:rPr kumimoji="1" lang="zh-CN" altLang="en-US" dirty="0" smtClean="0"/>
              <a:t> </a:t>
            </a:r>
            <a:r>
              <a:rPr kumimoji="1" lang="en-US" altLang="zh-CN" dirty="0" smtClean="0"/>
              <a:t>clone</a:t>
            </a:r>
            <a:r>
              <a:rPr kumimoji="1" lang="zh-CN" altLang="en-US" dirty="0" smtClean="0"/>
              <a:t> </a:t>
            </a:r>
            <a:r>
              <a:rPr kumimoji="1" lang="en-US" altLang="zh-CN" dirty="0" smtClean="0"/>
              <a:t>https://</a:t>
            </a:r>
            <a:r>
              <a:rPr kumimoji="1" lang="en-US" altLang="zh-CN" dirty="0" err="1" smtClean="0"/>
              <a:t>github.com</a:t>
            </a:r>
            <a:r>
              <a:rPr kumimoji="1" lang="en-US" altLang="zh-CN" dirty="0" smtClean="0"/>
              <a:t>/mesosphere/marathon-</a:t>
            </a:r>
            <a:r>
              <a:rPr kumimoji="1" lang="en-US" altLang="zh-CN" dirty="0" err="1" smtClean="0"/>
              <a:t>lb.git</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14</a:t>
            </a:fld>
            <a:endParaRPr kumimoji="1" lang="zh-CN" altLang="en-US"/>
          </a:p>
        </p:txBody>
      </p:sp>
    </p:spTree>
    <p:extLst>
      <p:ext uri="{BB962C8B-B14F-4D97-AF65-F5344CB8AC3E}">
        <p14:creationId xmlns:p14="http://schemas.microsoft.com/office/powerpoint/2010/main" val="163262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github.com</a:t>
            </a:r>
            <a:r>
              <a:rPr kumimoji="1" lang="en-US" altLang="zh-CN" dirty="0" smtClean="0"/>
              <a:t>/mesosphere/marathon-</a:t>
            </a:r>
            <a:r>
              <a:rPr kumimoji="1" lang="en-US" altLang="zh-CN" dirty="0" err="1" smtClean="0"/>
              <a:t>lb</a:t>
            </a:r>
            <a:r>
              <a:rPr kumimoji="1" lang="en-US" altLang="zh-CN" dirty="0" smtClean="0"/>
              <a:t>-</a:t>
            </a:r>
            <a:r>
              <a:rPr kumimoji="1" lang="en-US" altLang="zh-CN" dirty="0" err="1" smtClean="0"/>
              <a:t>autoscale</a:t>
            </a:r>
            <a:endParaRPr kumimoji="1" lang="zh-CN" altLang="en-US" dirty="0" smtClean="0"/>
          </a:p>
          <a:p>
            <a:r>
              <a:rPr kumimoji="1" lang="en-US" altLang="zh-CN" dirty="0" err="1" smtClean="0"/>
              <a:t>git</a:t>
            </a:r>
            <a:r>
              <a:rPr kumimoji="1" lang="zh-CN" altLang="en-US" dirty="0" smtClean="0"/>
              <a:t> </a:t>
            </a:r>
            <a:r>
              <a:rPr kumimoji="1" lang="en-US" altLang="zh-CN" dirty="0" smtClean="0"/>
              <a:t>clone</a:t>
            </a:r>
            <a:r>
              <a:rPr kumimoji="1" lang="zh-CN" altLang="en-US" dirty="0" smtClean="0"/>
              <a:t> </a:t>
            </a:r>
            <a:r>
              <a:rPr kumimoji="1" lang="en-US" altLang="zh-CN" dirty="0" smtClean="0"/>
              <a:t>https://</a:t>
            </a:r>
            <a:r>
              <a:rPr kumimoji="1" lang="en-US" altLang="zh-CN" dirty="0" err="1" smtClean="0"/>
              <a:t>github.com</a:t>
            </a:r>
            <a:r>
              <a:rPr kumimoji="1" lang="en-US" altLang="zh-CN" dirty="0" smtClean="0"/>
              <a:t>/mesosphere/marathon-</a:t>
            </a:r>
            <a:r>
              <a:rPr kumimoji="1" lang="en-US" altLang="zh-CN" dirty="0" err="1" smtClean="0"/>
              <a:t>lb</a:t>
            </a:r>
            <a:r>
              <a:rPr kumimoji="1" lang="en-US" altLang="zh-CN" dirty="0" smtClean="0"/>
              <a:t>-</a:t>
            </a:r>
            <a:r>
              <a:rPr kumimoji="1" lang="en-US" altLang="zh-CN" dirty="0" err="1" smtClean="0"/>
              <a:t>autoscale.git</a:t>
            </a:r>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15</a:t>
            </a:fld>
            <a:endParaRPr kumimoji="1" lang="zh-CN" altLang="en-US"/>
          </a:p>
        </p:txBody>
      </p:sp>
    </p:spTree>
    <p:extLst>
      <p:ext uri="{BB962C8B-B14F-4D97-AF65-F5344CB8AC3E}">
        <p14:creationId xmlns:p14="http://schemas.microsoft.com/office/powerpoint/2010/main" val="42999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Marathon starts Applications (services) as tasks in the </a:t>
            </a:r>
            <a:r>
              <a:rPr lang="en-US" altLang="zh-CN" sz="1200" b="0" i="0" kern="1200" dirty="0" err="1" smtClean="0">
                <a:solidFill>
                  <a:schemeClr val="tx1"/>
                </a:solidFill>
                <a:effectLst/>
                <a:latin typeface="+mn-lt"/>
                <a:ea typeface="+mn-ea"/>
                <a:cs typeface="+mn-cs"/>
              </a:rPr>
              <a:t>Mesos</a:t>
            </a:r>
            <a:r>
              <a:rPr lang="en-US" altLang="zh-CN" sz="1200" b="0" i="0" kern="1200" dirty="0" smtClean="0">
                <a:solidFill>
                  <a:schemeClr val="tx1"/>
                </a:solidFill>
                <a:effectLst/>
                <a:latin typeface="+mn-lt"/>
                <a:ea typeface="+mn-ea"/>
                <a:cs typeface="+mn-cs"/>
              </a:rPr>
              <a:t> cluster and uses </a:t>
            </a:r>
            <a:r>
              <a:rPr lang="en-US" altLang="zh-CN" sz="1200" b="0" i="0" kern="1200" dirty="0" err="1" smtClean="0">
                <a:solidFill>
                  <a:schemeClr val="tx1"/>
                </a:solidFill>
                <a:effectLst/>
                <a:latin typeface="+mn-lt"/>
                <a:ea typeface="+mn-ea"/>
                <a:cs typeface="+mn-cs"/>
              </a:rPr>
              <a:t>healthchecks</a:t>
            </a:r>
            <a:r>
              <a:rPr lang="en-US" altLang="zh-CN" sz="1200" b="0" i="0" kern="1200" dirty="0" smtClean="0">
                <a:solidFill>
                  <a:schemeClr val="tx1"/>
                </a:solidFill>
                <a:effectLst/>
                <a:latin typeface="+mn-lt"/>
                <a:ea typeface="+mn-ea"/>
                <a:cs typeface="+mn-cs"/>
              </a:rPr>
              <a:t> to keep track of their status</a:t>
            </a:r>
          </a:p>
          <a:p>
            <a:r>
              <a:rPr lang="en-US" altLang="zh-CN" sz="1200" b="0" i="0" kern="1200" dirty="0" smtClean="0">
                <a:solidFill>
                  <a:schemeClr val="tx1"/>
                </a:solidFill>
                <a:effectLst/>
                <a:latin typeface="+mn-lt"/>
                <a:ea typeface="+mn-ea"/>
                <a:cs typeface="+mn-cs"/>
              </a:rPr>
              <a:t>Bamboo listens to Marathon events for Application changes and updates the </a:t>
            </a:r>
            <a:r>
              <a:rPr lang="en-US" altLang="zh-CN" sz="1200" b="0" i="0" kern="1200" dirty="0" err="1" smtClean="0">
                <a:solidFill>
                  <a:schemeClr val="tx1"/>
                </a:solidFill>
                <a:effectLst/>
                <a:latin typeface="+mn-lt"/>
                <a:ea typeface="+mn-ea"/>
                <a:cs typeface="+mn-cs"/>
              </a:rPr>
              <a:t>HAProxy</a:t>
            </a:r>
            <a:r>
              <a:rPr lang="en-US" altLang="zh-CN" sz="1200" b="0" i="0" kern="1200" dirty="0" smtClean="0">
                <a:solidFill>
                  <a:schemeClr val="tx1"/>
                </a:solidFill>
                <a:effectLst/>
                <a:latin typeface="+mn-lt"/>
                <a:ea typeface="+mn-ea"/>
                <a:cs typeface="+mn-cs"/>
              </a:rPr>
              <a:t> configuration when instances become available or unavailable</a:t>
            </a:r>
          </a:p>
          <a:p>
            <a:r>
              <a:rPr lang="en-US" altLang="zh-CN" sz="1200" b="0" i="0" kern="1200" dirty="0" err="1" smtClean="0">
                <a:solidFill>
                  <a:schemeClr val="tx1"/>
                </a:solidFill>
                <a:effectLst/>
                <a:latin typeface="+mn-lt"/>
                <a:ea typeface="+mn-ea"/>
                <a:cs typeface="+mn-cs"/>
              </a:rPr>
              <a:t>HAProxy</a:t>
            </a:r>
            <a:r>
              <a:rPr lang="en-US" altLang="zh-CN" sz="1200" b="0" i="0" kern="1200" dirty="0" smtClean="0">
                <a:solidFill>
                  <a:schemeClr val="tx1"/>
                </a:solidFill>
                <a:effectLst/>
                <a:latin typeface="+mn-lt"/>
                <a:ea typeface="+mn-ea"/>
                <a:cs typeface="+mn-cs"/>
              </a:rPr>
              <a:t> ACL rules are configured via Bamboo and can be used to match request characteristics, like URL patterns, host names or HTTP headers, to Applications that should handle the request</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a:t>
            </a:r>
            <a:r>
              <a:rPr lang="en-US" altLang="zh-CN" sz="1200" b="0" i="0" kern="1200" dirty="0" err="1" smtClean="0">
                <a:solidFill>
                  <a:schemeClr val="tx1"/>
                </a:solidFill>
                <a:effectLst/>
                <a:latin typeface="+mn-lt"/>
                <a:ea typeface="+mn-ea"/>
                <a:cs typeface="+mn-cs"/>
              </a:rPr>
              <a:t>programmableinfrastructure.com</a:t>
            </a:r>
            <a:r>
              <a:rPr lang="en-US" altLang="zh-CN" sz="1200" b="0" i="0" kern="1200" dirty="0" smtClean="0">
                <a:solidFill>
                  <a:schemeClr val="tx1"/>
                </a:solidFill>
                <a:effectLst/>
                <a:latin typeface="+mn-lt"/>
                <a:ea typeface="+mn-ea"/>
                <a:cs typeface="+mn-cs"/>
              </a:rPr>
              <a:t>/guides/service-discovery/bamboo-</a:t>
            </a:r>
            <a:r>
              <a:rPr lang="en-US" altLang="zh-CN" sz="1200" b="0" i="0" kern="1200" dirty="0" err="1" smtClean="0">
                <a:solidFill>
                  <a:schemeClr val="tx1"/>
                </a:solidFill>
                <a:effectLst/>
                <a:latin typeface="+mn-lt"/>
                <a:ea typeface="+mn-ea"/>
                <a:cs typeface="+mn-cs"/>
              </a:rPr>
              <a:t>haproxy</a:t>
            </a:r>
            <a:r>
              <a:rPr lang="en-US" altLang="zh-CN" sz="1200" b="0" i="0" kern="1200" dirty="0" smtClean="0">
                <a:solidFill>
                  <a:schemeClr val="tx1"/>
                </a:solidFill>
                <a:effectLst/>
                <a:latin typeface="+mn-lt"/>
                <a:ea typeface="+mn-ea"/>
                <a:cs typeface="+mn-cs"/>
              </a:rPr>
              <a:t>-marathon/</a:t>
            </a:r>
          </a:p>
          <a:p>
            <a:endParaRPr kumimoji="1" lang="zh-CN" altLang="en-US" dirty="0"/>
          </a:p>
        </p:txBody>
      </p:sp>
      <p:sp>
        <p:nvSpPr>
          <p:cNvPr id="4" name="幻灯片编号占位符 3"/>
          <p:cNvSpPr>
            <a:spLocks noGrp="1"/>
          </p:cNvSpPr>
          <p:nvPr>
            <p:ph type="sldNum" sz="quarter" idx="10"/>
          </p:nvPr>
        </p:nvSpPr>
        <p:spPr/>
        <p:txBody>
          <a:bodyPr/>
          <a:lstStyle/>
          <a:p>
            <a:fld id="{852487D3-F2A5-0146-9F72-4826FC7FF0EC}" type="slidenum">
              <a:rPr kumimoji="1" lang="zh-CN" altLang="en-US" smtClean="0"/>
              <a:t>16</a:t>
            </a:fld>
            <a:endParaRPr kumimoji="1" lang="zh-CN" altLang="en-US"/>
          </a:p>
        </p:txBody>
      </p:sp>
    </p:spTree>
    <p:extLst>
      <p:ext uri="{BB962C8B-B14F-4D97-AF65-F5344CB8AC3E}">
        <p14:creationId xmlns:p14="http://schemas.microsoft.com/office/powerpoint/2010/main" val="628175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6/22/16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6/22/16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6/22/16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sosphere/marathon" TargetMode="External"/><Relationship Id="rId4" Type="http://schemas.openxmlformats.org/officeDocument/2006/relationships/hyperlink" Target="http://www.haproxy.org/10g.html" TargetMode="External"/><Relationship Id="rId5" Type="http://schemas.openxmlformats.org/officeDocument/2006/relationships/hyperlink" Target="https://mesosphere.github.io/marathon/docs/event-bus.html" TargetMode="External"/><Relationship Id="rId6" Type="http://schemas.openxmlformats.org/officeDocument/2006/relationships/hyperlink" Target="https://github.com/mesosphere/marathon-lb#zero-downtime-deployments" TargetMode="External"/><Relationship Id="rId7" Type="http://schemas.openxmlformats.org/officeDocument/2006/relationships/hyperlink" Target="https://hub.docker.com/r/mesosphere/marathon-lb" TargetMode="External"/><Relationship Id="rId8" Type="http://schemas.openxmlformats.org/officeDocument/2006/relationships/hyperlink" Target="https://github.com/projectcalico/calico-containers" TargetMode="External"/><Relationship Id="rId9" Type="http://schemas.openxmlformats.org/officeDocument/2006/relationships/hyperlink" Target="https://github.com/mesosphere/marathon-lb"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esosphere/marathon-l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hyperlink" Target="https://mesosphere.github.io/marathon/" TargetMode="External"/><Relationship Id="rId4" Type="http://schemas.openxmlformats.org/officeDocument/2006/relationships/hyperlink" Target="https://clusterhq.com/flocker/introduction/" TargetMode="External"/><Relationship Id="rId5" Type="http://schemas.openxmlformats.org/officeDocument/2006/relationships/hyperlink" Target="https://www.docker.com/" TargetMode="External"/><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17032" y="1510833"/>
            <a:ext cx="3810000" cy="2540000"/>
          </a:xfrm>
          <a:prstGeom prst="rect">
            <a:avLst/>
          </a:prstGeom>
        </p:spPr>
      </p:pic>
      <p:sp>
        <p:nvSpPr>
          <p:cNvPr id="2" name="标题 1"/>
          <p:cNvSpPr>
            <a:spLocks noGrp="1"/>
          </p:cNvSpPr>
          <p:nvPr>
            <p:ph type="ctrTitle"/>
          </p:nvPr>
        </p:nvSpPr>
        <p:spPr>
          <a:xfrm>
            <a:off x="1507067" y="2404534"/>
            <a:ext cx="7766936" cy="1646299"/>
          </a:xfrm>
        </p:spPr>
        <p:txBody>
          <a:bodyPr/>
          <a:lstStyle/>
          <a:p>
            <a:r>
              <a:rPr lang="en-US" altLang="zh-CN" b="1" dirty="0" smtClean="0"/>
              <a:t>+Marathon</a:t>
            </a:r>
            <a:r>
              <a:rPr lang="zh-CN" altLang="en-US" b="1" dirty="0" smtClean="0"/>
              <a:t/>
            </a:r>
            <a:br>
              <a:rPr lang="zh-CN" altLang="en-US" b="1" dirty="0" smtClean="0"/>
            </a:br>
            <a:r>
              <a:rPr lang="zh-CN" altLang="de-DE" b="1" dirty="0" smtClean="0"/>
              <a:t>管理</a:t>
            </a:r>
            <a:r>
              <a:rPr lang="de-DE" altLang="zh-CN" b="1" dirty="0"/>
              <a:t>Docker</a:t>
            </a:r>
            <a:r>
              <a:rPr lang="zh-CN" altLang="de-DE" b="1" dirty="0"/>
              <a:t>集群</a:t>
            </a:r>
          </a:p>
        </p:txBody>
      </p:sp>
      <p:sp>
        <p:nvSpPr>
          <p:cNvPr id="3" name="副标题 2"/>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normAutofit fontScale="90000"/>
          </a:bodyPr>
          <a:lstStyle/>
          <a:p>
            <a:r>
              <a:rPr lang="zh-CN" altLang="en-US" b="1" dirty="0"/>
              <a:t>失败恢复和高可用性</a:t>
            </a:r>
            <a:br>
              <a:rPr lang="zh-CN" altLang="en-US" b="1" dirty="0"/>
            </a:br>
            <a:r>
              <a:rPr lang="zh-CN" altLang="en-US" dirty="0"/>
              <a:t/>
            </a:r>
            <a:br>
              <a:rPr lang="zh-CN" altLang="en-US" dirty="0"/>
            </a:br>
            <a:endParaRPr kumimoji="1" lang="zh-CN" altLang="en-US" dirty="0"/>
          </a:p>
        </p:txBody>
      </p:sp>
      <p:sp>
        <p:nvSpPr>
          <p:cNvPr id="3" name="内容占位符 2"/>
          <p:cNvSpPr>
            <a:spLocks noGrp="1"/>
          </p:cNvSpPr>
          <p:nvPr>
            <p:ph idx="1"/>
          </p:nvPr>
        </p:nvSpPr>
        <p:spPr>
          <a:xfrm>
            <a:off x="677334" y="1323475"/>
            <a:ext cx="8596668" cy="4717888"/>
          </a:xfrm>
        </p:spPr>
        <p:txBody>
          <a:bodyPr/>
          <a:lstStyle/>
          <a:p>
            <a:pPr marL="0" indent="0">
              <a:buNone/>
            </a:pPr>
            <a:r>
              <a:rPr lang="en-US" altLang="zh-CN" dirty="0" err="1" smtClean="0"/>
              <a:t>Mesos</a:t>
            </a:r>
            <a:r>
              <a:rPr lang="zh-CN" altLang="en-US" dirty="0"/>
              <a:t>主服务器使用</a:t>
            </a:r>
            <a:r>
              <a:rPr lang="en-US" altLang="zh-CN" dirty="0"/>
              <a:t>Zookeeper</a:t>
            </a:r>
            <a:r>
              <a:rPr lang="zh-CN" altLang="en-US" dirty="0"/>
              <a:t>进行服务选举和发现。它有一个注册器记录了所有运行任何和从服务器信息，使用</a:t>
            </a:r>
            <a:r>
              <a:rPr lang="en-US" altLang="zh-CN" dirty="0" err="1"/>
              <a:t>MultiPaxos</a:t>
            </a:r>
            <a:r>
              <a:rPr lang="zh-CN" altLang="en-US" dirty="0"/>
              <a:t>进行日志复制实现一致性。</a:t>
            </a:r>
          </a:p>
          <a:p>
            <a:pPr marL="0" indent="0">
              <a:buNone/>
            </a:pPr>
            <a:r>
              <a:rPr lang="en-US" altLang="zh-CN" dirty="0" err="1"/>
              <a:t>Mesos</a:t>
            </a:r>
            <a:r>
              <a:rPr lang="zh-CN" altLang="en-US" dirty="0"/>
              <a:t>有一个从服务器恢复机制，无论什么时候一个从服务器死机了，用户的任务还是能够继续运行，从服务器会将一些关键点信息如任务信息 状态更新持久化到本地磁盘上，重新启动时可以从磁盘上恢复运行这些任务</a:t>
            </a:r>
            <a:r>
              <a:rPr lang="en-US" altLang="zh-CN" dirty="0"/>
              <a:t>(</a:t>
            </a:r>
            <a:r>
              <a:rPr lang="zh-CN" altLang="en-US" dirty="0"/>
              <a:t>类似</a:t>
            </a:r>
            <a:r>
              <a:rPr lang="en-US" altLang="zh-CN" dirty="0"/>
              <a:t>Java</a:t>
            </a:r>
            <a:r>
              <a:rPr lang="zh-CN" altLang="en-US" dirty="0"/>
              <a:t>中的钝化和唤醒</a:t>
            </a:r>
            <a:r>
              <a:rPr lang="en-US" altLang="zh-CN" dirty="0"/>
              <a:t>)</a:t>
            </a:r>
          </a:p>
          <a:p>
            <a:pPr marL="0" indent="0">
              <a:buNone/>
            </a:pPr>
            <a:endParaRPr kumimoji="1" lang="zh-CN" altLang="en-US" dirty="0"/>
          </a:p>
        </p:txBody>
      </p:sp>
    </p:spTree>
    <p:extLst>
      <p:ext uri="{BB962C8B-B14F-4D97-AF65-F5344CB8AC3E}">
        <p14:creationId xmlns:p14="http://schemas.microsoft.com/office/powerpoint/2010/main" val="106975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lang="en-US" altLang="zh-CN"/>
              <a:t>ZooKeeper</a:t>
            </a:r>
            <a:endParaRPr kumimoji="1" lang="zh-CN" altLang="en-US" dirty="0"/>
          </a:p>
        </p:txBody>
      </p:sp>
      <p:sp>
        <p:nvSpPr>
          <p:cNvPr id="3" name="内容占位符 2"/>
          <p:cNvSpPr>
            <a:spLocks noGrp="1"/>
          </p:cNvSpPr>
          <p:nvPr>
            <p:ph idx="1"/>
          </p:nvPr>
        </p:nvSpPr>
        <p:spPr>
          <a:xfrm>
            <a:off x="677334" y="1323475"/>
            <a:ext cx="8596668" cy="4717888"/>
          </a:xfrm>
        </p:spPr>
        <p:txBody>
          <a:bodyPr/>
          <a:lstStyle/>
          <a:p>
            <a:pPr marL="0" indent="0">
              <a:buNone/>
            </a:pPr>
            <a:r>
              <a:rPr lang="en-US" altLang="zh-CN" dirty="0" err="1"/>
              <a:t>ZooKeeper</a:t>
            </a:r>
            <a:r>
              <a:rPr lang="zh-CN" altLang="en-US" dirty="0"/>
              <a:t>是一个分布式的，开放源码的分布式应用程序协调服务，是</a:t>
            </a:r>
            <a:r>
              <a:rPr lang="en-US" altLang="zh-CN" dirty="0"/>
              <a:t>Google</a:t>
            </a:r>
            <a:r>
              <a:rPr lang="zh-CN" altLang="en-US" dirty="0"/>
              <a:t>的</a:t>
            </a:r>
            <a:r>
              <a:rPr lang="en-US" altLang="zh-CN" dirty="0"/>
              <a:t>Chubby</a:t>
            </a:r>
            <a:r>
              <a:rPr lang="zh-CN" altLang="en-US" dirty="0"/>
              <a:t>一个开源的实现，是</a:t>
            </a:r>
            <a:r>
              <a:rPr lang="en-US" altLang="zh-CN" dirty="0"/>
              <a:t>Hadoop</a:t>
            </a:r>
            <a:r>
              <a:rPr lang="zh-CN" altLang="en-US" dirty="0"/>
              <a:t>和</a:t>
            </a:r>
            <a:r>
              <a:rPr lang="en-US" altLang="zh-CN" dirty="0" err="1"/>
              <a:t>HBase</a:t>
            </a:r>
            <a:r>
              <a:rPr lang="zh-CN" altLang="en-US" dirty="0"/>
              <a:t>的重要组件。它是一个为分布式应用提供一致性服务的软件，提供的功能包括：配置维护、名字服务、分布式同步、组服务等。</a:t>
            </a:r>
            <a:endParaRPr kumimoji="1" lang="zh-CN" altLang="en-US" dirty="0"/>
          </a:p>
        </p:txBody>
      </p:sp>
    </p:spTree>
    <p:extLst>
      <p:ext uri="{BB962C8B-B14F-4D97-AF65-F5344CB8AC3E}">
        <p14:creationId xmlns:p14="http://schemas.microsoft.com/office/powerpoint/2010/main" val="71934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dirty="0" smtClean="0"/>
              <a:t>Marathon</a:t>
            </a:r>
            <a:endParaRPr kumimoji="1" lang="zh-CN" altLang="en-US" dirty="0"/>
          </a:p>
        </p:txBody>
      </p:sp>
      <p:sp>
        <p:nvSpPr>
          <p:cNvPr id="3" name="内容占位符 2"/>
          <p:cNvSpPr>
            <a:spLocks noGrp="1"/>
          </p:cNvSpPr>
          <p:nvPr>
            <p:ph idx="1"/>
          </p:nvPr>
        </p:nvSpPr>
        <p:spPr>
          <a:xfrm>
            <a:off x="677334" y="1323474"/>
            <a:ext cx="8596668" cy="3880773"/>
          </a:xfrm>
        </p:spPr>
        <p:txBody>
          <a:bodyPr/>
          <a:lstStyle/>
          <a:p>
            <a:pPr marL="0" indent="0">
              <a:buNone/>
            </a:pPr>
            <a:r>
              <a:rPr lang="zh-CN" altLang="en-US" dirty="0" smtClean="0"/>
              <a:t>它是一个</a:t>
            </a:r>
            <a:r>
              <a:rPr lang="en-US" altLang="zh-CN" dirty="0" err="1" smtClean="0"/>
              <a:t>mesos</a:t>
            </a:r>
            <a:r>
              <a:rPr lang="zh-CN" altLang="en-US" dirty="0" smtClean="0"/>
              <a:t>框架，能够支持运行长服务，比如</a:t>
            </a:r>
            <a:r>
              <a:rPr lang="en-US" altLang="zh-CN" dirty="0" smtClean="0"/>
              <a:t>web</a:t>
            </a:r>
            <a:r>
              <a:rPr lang="zh-CN" altLang="en-US" dirty="0" smtClean="0"/>
              <a:t>应用等。是集群的分布式</a:t>
            </a:r>
            <a:r>
              <a:rPr lang="en-US" altLang="zh-CN" dirty="0" err="1" smtClean="0"/>
              <a:t>Init.d</a:t>
            </a:r>
            <a:r>
              <a:rPr lang="zh-CN" altLang="en-US" dirty="0" smtClean="0"/>
              <a:t>，能够原样运行任何</a:t>
            </a:r>
            <a:r>
              <a:rPr lang="en-US" altLang="zh-CN" dirty="0" smtClean="0"/>
              <a:t>Linux</a:t>
            </a:r>
            <a:r>
              <a:rPr lang="zh-CN" altLang="en-US" dirty="0" smtClean="0"/>
              <a:t>二进制发布版本，如</a:t>
            </a:r>
            <a:r>
              <a:rPr lang="en-US" altLang="zh-CN" dirty="0" smtClean="0"/>
              <a:t>Tomcat Play</a:t>
            </a:r>
            <a:r>
              <a:rPr lang="zh-CN" altLang="en-US" dirty="0" smtClean="0"/>
              <a:t>等等，可以集群的多进程管理。也是一种私有的</a:t>
            </a:r>
            <a:r>
              <a:rPr lang="en-US" altLang="zh-CN" dirty="0" err="1" smtClean="0"/>
              <a:t>PasS</a:t>
            </a:r>
            <a:r>
              <a:rPr lang="zh-CN" altLang="en-US" dirty="0" smtClean="0"/>
              <a:t>，实现服务的发现，为部署提供提供</a:t>
            </a:r>
            <a:r>
              <a:rPr lang="en-US" altLang="zh-CN" dirty="0" smtClean="0"/>
              <a:t>REST API</a:t>
            </a:r>
            <a:r>
              <a:rPr lang="zh-CN" altLang="en-US" dirty="0" smtClean="0"/>
              <a:t>服务，有授权和</a:t>
            </a:r>
            <a:r>
              <a:rPr lang="en-US" altLang="zh-CN" dirty="0" smtClean="0"/>
              <a:t>SSL</a:t>
            </a:r>
            <a:r>
              <a:rPr lang="zh-CN" altLang="en-US" dirty="0" smtClean="0"/>
              <a:t>、配置约束，通过</a:t>
            </a:r>
            <a:r>
              <a:rPr lang="en-US" altLang="zh-CN" dirty="0" err="1" smtClean="0"/>
              <a:t>HAProxy</a:t>
            </a:r>
            <a:r>
              <a:rPr lang="zh-CN" altLang="en-US" dirty="0" smtClean="0"/>
              <a:t>实现服务发现和负载平衡。</a:t>
            </a:r>
            <a:endParaRPr kumimoji="1" lang="zh-CN" altLang="en-US" dirty="0"/>
          </a:p>
        </p:txBody>
      </p:sp>
      <p:pic>
        <p:nvPicPr>
          <p:cNvPr id="4" name="图片 3"/>
          <p:cNvPicPr>
            <a:picLocks noChangeAspect="1"/>
          </p:cNvPicPr>
          <p:nvPr/>
        </p:nvPicPr>
        <p:blipFill>
          <a:blip r:embed="rId3"/>
          <a:stretch>
            <a:fillRect/>
          </a:stretch>
        </p:blipFill>
        <p:spPr>
          <a:xfrm>
            <a:off x="677334" y="2665848"/>
            <a:ext cx="4989540" cy="3851925"/>
          </a:xfrm>
          <a:prstGeom prst="rect">
            <a:avLst/>
          </a:prstGeom>
        </p:spPr>
      </p:pic>
      <p:pic>
        <p:nvPicPr>
          <p:cNvPr id="5" name="图片 4"/>
          <p:cNvPicPr>
            <a:picLocks noChangeAspect="1"/>
          </p:cNvPicPr>
          <p:nvPr/>
        </p:nvPicPr>
        <p:blipFill>
          <a:blip r:embed="rId4"/>
          <a:stretch>
            <a:fillRect/>
          </a:stretch>
        </p:blipFill>
        <p:spPr>
          <a:xfrm>
            <a:off x="5842000" y="2665847"/>
            <a:ext cx="4938365" cy="3851925"/>
          </a:xfrm>
          <a:prstGeom prst="rect">
            <a:avLst/>
          </a:prstGeom>
        </p:spPr>
      </p:pic>
    </p:spTree>
    <p:extLst>
      <p:ext uri="{BB962C8B-B14F-4D97-AF65-F5344CB8AC3E}">
        <p14:creationId xmlns:p14="http://schemas.microsoft.com/office/powerpoint/2010/main" val="439493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dirty="0" err="1" smtClean="0"/>
              <a:t>Loadbalance</a:t>
            </a:r>
            <a:r>
              <a:rPr kumimoji="1" lang="zh-CN" altLang="en-US" dirty="0" smtClean="0"/>
              <a:t> </a:t>
            </a:r>
            <a:r>
              <a:rPr kumimoji="1" lang="en-US" altLang="zh-CN" dirty="0" smtClean="0"/>
              <a:t>and</a:t>
            </a:r>
            <a:r>
              <a:rPr kumimoji="1" lang="zh-CN" altLang="en-US" dirty="0" smtClean="0"/>
              <a:t> </a:t>
            </a:r>
            <a:r>
              <a:rPr kumimoji="1" lang="en-US" altLang="zh-CN" dirty="0" smtClean="0"/>
              <a:t>Service</a:t>
            </a:r>
            <a:r>
              <a:rPr kumimoji="1" lang="zh-CN" altLang="en-US" dirty="0" smtClean="0"/>
              <a:t> </a:t>
            </a:r>
            <a:r>
              <a:rPr kumimoji="1" lang="en-US" altLang="zh-CN" dirty="0" smtClean="0"/>
              <a:t>Finding</a:t>
            </a:r>
            <a:endParaRPr kumimoji="1" lang="zh-CN" altLang="en-US" dirty="0"/>
          </a:p>
        </p:txBody>
      </p:sp>
      <p:sp>
        <p:nvSpPr>
          <p:cNvPr id="3" name="内容占位符 2"/>
          <p:cNvSpPr>
            <a:spLocks noGrp="1"/>
          </p:cNvSpPr>
          <p:nvPr>
            <p:ph idx="1"/>
          </p:nvPr>
        </p:nvSpPr>
        <p:spPr>
          <a:xfrm>
            <a:off x="677334" y="1323475"/>
            <a:ext cx="8596668" cy="4717888"/>
          </a:xfrm>
        </p:spPr>
        <p:txBody>
          <a:bodyPr>
            <a:normAutofit/>
          </a:bodyPr>
          <a:lstStyle/>
          <a:p>
            <a:r>
              <a:rPr kumimoji="1" lang="en-US" altLang="zh-CN" dirty="0" smtClean="0"/>
              <a:t>1.</a:t>
            </a:r>
            <a:r>
              <a:rPr kumimoji="1" lang="zh-CN" altLang="en-US" dirty="0" smtClean="0"/>
              <a:t> </a:t>
            </a:r>
            <a:r>
              <a:rPr kumimoji="1" lang="en-US" altLang="zh-CN" dirty="0" smtClean="0">
                <a:solidFill>
                  <a:srgbClr val="FF0000"/>
                </a:solidFill>
              </a:rPr>
              <a:t>Bamboo</a:t>
            </a:r>
            <a:endParaRPr kumimoji="1" lang="zh-CN" altLang="en-US" dirty="0" smtClean="0">
              <a:solidFill>
                <a:srgbClr val="FF0000"/>
              </a:solidFill>
            </a:endParaRPr>
          </a:p>
          <a:p>
            <a:pPr marL="0" indent="0">
              <a:buNone/>
            </a:pPr>
            <a:r>
              <a:rPr lang="en-US" altLang="zh-CN" dirty="0" err="1"/>
              <a:t>docker</a:t>
            </a:r>
            <a:r>
              <a:rPr lang="en-US" altLang="zh-CN" dirty="0"/>
              <a:t> run -d \</a:t>
            </a:r>
            <a:br>
              <a:rPr lang="en-US" altLang="zh-CN" dirty="0"/>
            </a:br>
            <a:r>
              <a:rPr lang="en-US" altLang="zh-CN" dirty="0"/>
              <a:t>-p 8000:8000 \</a:t>
            </a:r>
            <a:br>
              <a:rPr lang="en-US" altLang="zh-CN" dirty="0"/>
            </a:br>
            <a:r>
              <a:rPr lang="en-US" altLang="zh-CN" dirty="0"/>
              <a:t>-p 80:80 </a:t>
            </a:r>
            <a:r>
              <a:rPr lang="en-US" altLang="zh-CN" dirty="0" smtClean="0"/>
              <a:t>\</a:t>
            </a:r>
            <a:r>
              <a:rPr lang="en-US" altLang="zh-CN" dirty="0"/>
              <a:t/>
            </a:r>
            <a:br>
              <a:rPr lang="en-US" altLang="zh-CN" dirty="0"/>
            </a:br>
            <a:r>
              <a:rPr lang="en-US" altLang="zh-CN" dirty="0" smtClean="0"/>
              <a:t>--restart=always </a:t>
            </a:r>
            <a:r>
              <a:rPr lang="en-US" altLang="zh-CN" dirty="0"/>
              <a:t>\</a:t>
            </a:r>
            <a:br>
              <a:rPr lang="en-US" altLang="zh-CN" dirty="0"/>
            </a:br>
            <a:r>
              <a:rPr lang="en-US" altLang="zh-CN" dirty="0"/>
              <a:t>-e MARATHON_ENDPOINT=http://192.168.1.110:8080 \</a:t>
            </a:r>
            <a:br>
              <a:rPr lang="en-US" altLang="zh-CN" dirty="0"/>
            </a:br>
            <a:r>
              <a:rPr lang="en-US" altLang="zh-CN" dirty="0"/>
              <a:t>-e BAMBOO_ENDPOINT=http://192.168.1.110:8000 \</a:t>
            </a:r>
            <a:br>
              <a:rPr lang="en-US" altLang="zh-CN" dirty="0"/>
            </a:br>
            <a:r>
              <a:rPr lang="en-US" altLang="zh-CN" dirty="0"/>
              <a:t>-e BAMBOO_ZK_HOST=192.168.1.110:2181 \</a:t>
            </a:r>
            <a:br>
              <a:rPr lang="en-US" altLang="zh-CN" dirty="0"/>
            </a:br>
            <a:r>
              <a:rPr lang="en-US" altLang="zh-CN" dirty="0"/>
              <a:t>-e BAMBOO_ZK_PATH=/bamboo \</a:t>
            </a:r>
            <a:br>
              <a:rPr lang="en-US" altLang="zh-CN" dirty="0"/>
            </a:br>
            <a:r>
              <a:rPr lang="en-US" altLang="zh-CN" dirty="0"/>
              <a:t>-e BIND</a:t>
            </a:r>
            <a:r>
              <a:rPr lang="en-US" altLang="zh-CN" dirty="0" smtClean="0"/>
              <a:t>=“:8000” </a:t>
            </a:r>
            <a:r>
              <a:rPr lang="en-US" altLang="zh-CN" dirty="0"/>
              <a:t>\</a:t>
            </a:r>
            <a:br>
              <a:rPr lang="en-US" altLang="zh-CN" dirty="0"/>
            </a:br>
            <a:r>
              <a:rPr lang="en-US" altLang="zh-CN" dirty="0"/>
              <a:t>-e CONFIG_PATH</a:t>
            </a:r>
            <a:r>
              <a:rPr lang="en-US" altLang="zh-CN" dirty="0" smtClean="0"/>
              <a:t>=“</a:t>
            </a:r>
            <a:r>
              <a:rPr lang="en-US" altLang="zh-CN" dirty="0" err="1" smtClean="0"/>
              <a:t>config</a:t>
            </a:r>
            <a:r>
              <a:rPr lang="en-US" altLang="zh-CN" dirty="0" smtClean="0"/>
              <a:t>/</a:t>
            </a:r>
            <a:r>
              <a:rPr lang="en-US" altLang="zh-CN" dirty="0" err="1" smtClean="0"/>
              <a:t>production.example.json</a:t>
            </a:r>
            <a:r>
              <a:rPr lang="en-US" altLang="zh-CN" dirty="0" smtClean="0"/>
              <a:t>” </a:t>
            </a:r>
            <a:r>
              <a:rPr lang="en-US" altLang="zh-CN" dirty="0"/>
              <a:t>\</a:t>
            </a:r>
            <a:br>
              <a:rPr lang="en-US" altLang="zh-CN" dirty="0"/>
            </a:br>
            <a:r>
              <a:rPr lang="en-US" altLang="zh-CN" dirty="0"/>
              <a:t>-e BAMBOO_DOCKER_AUTO_HOST=true \</a:t>
            </a:r>
            <a:br>
              <a:rPr lang="en-US" altLang="zh-CN" dirty="0"/>
            </a:br>
            <a:r>
              <a:rPr lang="en-US" altLang="zh-CN" dirty="0" smtClean="0"/>
              <a:t>gregory90/bamboo</a:t>
            </a:r>
            <a:endParaRPr lang="zh-CN" altLang="en-US" dirty="0" smtClean="0"/>
          </a:p>
          <a:p>
            <a:pPr marL="0" indent="0">
              <a:buNone/>
            </a:pPr>
            <a:r>
              <a:rPr lang="en-US" altLang="zh-CN" dirty="0"/>
              <a:t># </a:t>
            </a:r>
            <a:r>
              <a:rPr lang="zh-CN" altLang="en-US" dirty="0"/>
              <a:t>在</a:t>
            </a:r>
            <a:r>
              <a:rPr lang="en-US" altLang="zh-CN" dirty="0"/>
              <a:t>http://192.168.1.110</a:t>
            </a:r>
            <a:r>
              <a:rPr lang="zh-CN" altLang="en-US" dirty="0"/>
              <a:t>中配置相关转发规则：</a:t>
            </a:r>
            <a:r>
              <a:rPr lang="en-US" altLang="zh-CN" dirty="0" err="1"/>
              <a:t>path_beg</a:t>
            </a:r>
            <a:r>
              <a:rPr lang="en-US" altLang="zh-CN" dirty="0"/>
              <a:t> -</a:t>
            </a:r>
            <a:r>
              <a:rPr lang="en-US" altLang="zh-CN" dirty="0" err="1"/>
              <a:t>i</a:t>
            </a:r>
            <a:r>
              <a:rPr lang="en-US" altLang="zh-CN" dirty="0"/>
              <a:t> /</a:t>
            </a:r>
            <a:r>
              <a:rPr lang="en-US" altLang="zh-CN" dirty="0" err="1"/>
              <a:t>docker</a:t>
            </a:r>
            <a:r>
              <a:rPr lang="en-US" altLang="zh-CN" dirty="0"/>
              <a:t>-web</a:t>
            </a:r>
            <a:r>
              <a:rPr lang="zh-CN" altLang="en-US" dirty="0"/>
              <a:t/>
            </a:r>
            <a:br>
              <a:rPr lang="zh-CN" altLang="en-US" dirty="0"/>
            </a:br>
            <a:r>
              <a:rPr lang="en-US" altLang="zh-CN" dirty="0"/>
              <a:t># </a:t>
            </a:r>
            <a:r>
              <a:rPr lang="zh-CN" altLang="en-US" dirty="0"/>
              <a:t>通过负载均衡地址：　</a:t>
            </a:r>
            <a:r>
              <a:rPr lang="en-US" altLang="zh-CN" dirty="0"/>
              <a:t>http://192.168.1.110/</a:t>
            </a:r>
            <a:r>
              <a:rPr lang="en-US" altLang="zh-CN" dirty="0" err="1"/>
              <a:t>docker</a:t>
            </a:r>
            <a:r>
              <a:rPr lang="en-US" altLang="zh-CN" dirty="0"/>
              <a:t>-web</a:t>
            </a:r>
            <a:r>
              <a:rPr lang="zh-CN" altLang="en-US" dirty="0"/>
              <a:t>访问应用</a:t>
            </a:r>
            <a:endParaRPr kumimoji="1" lang="zh-CN" altLang="en-US" dirty="0"/>
          </a:p>
        </p:txBody>
      </p:sp>
    </p:spTree>
    <p:extLst>
      <p:ext uri="{BB962C8B-B14F-4D97-AF65-F5344CB8AC3E}">
        <p14:creationId xmlns:p14="http://schemas.microsoft.com/office/powerpoint/2010/main" val="115912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lang="en-US" altLang="zh-CN" b="1" dirty="0"/>
              <a:t>marathon-</a:t>
            </a:r>
            <a:r>
              <a:rPr lang="en-US" altLang="zh-CN" b="1" dirty="0" err="1"/>
              <a:t>lb</a:t>
            </a:r>
            <a:endParaRPr kumimoji="1" lang="zh-CN" altLang="en-US" dirty="0"/>
          </a:p>
        </p:txBody>
      </p:sp>
      <p:sp>
        <p:nvSpPr>
          <p:cNvPr id="3" name="内容占位符 2"/>
          <p:cNvSpPr>
            <a:spLocks noGrp="1"/>
          </p:cNvSpPr>
          <p:nvPr>
            <p:ph idx="1"/>
          </p:nvPr>
        </p:nvSpPr>
        <p:spPr>
          <a:xfrm>
            <a:off x="677334" y="1323474"/>
            <a:ext cx="8596668" cy="5257799"/>
          </a:xfrm>
        </p:spPr>
        <p:txBody>
          <a:bodyPr>
            <a:normAutofit fontScale="85000" lnSpcReduction="20000"/>
          </a:bodyPr>
          <a:lstStyle/>
          <a:p>
            <a:pPr marL="0" indent="0">
              <a:buNone/>
            </a:pPr>
            <a:r>
              <a:rPr lang="en-US" altLang="zh-CN" dirty="0"/>
              <a:t>Marathon-</a:t>
            </a:r>
            <a:r>
              <a:rPr lang="en-US" altLang="zh-CN" dirty="0" err="1"/>
              <a:t>lb</a:t>
            </a:r>
            <a:r>
              <a:rPr lang="en-US" altLang="zh-CN" dirty="0"/>
              <a:t> is a tool for managing </a:t>
            </a:r>
            <a:r>
              <a:rPr lang="en-US" altLang="zh-CN" dirty="0" err="1"/>
              <a:t>HAProxy</a:t>
            </a:r>
            <a:r>
              <a:rPr lang="en-US" altLang="zh-CN" dirty="0"/>
              <a:t>, by consuming </a:t>
            </a:r>
            <a:r>
              <a:rPr lang="en-US" altLang="zh-CN" dirty="0">
                <a:hlinkClick r:id="rId3"/>
              </a:rPr>
              <a:t>Marathon's</a:t>
            </a:r>
            <a:r>
              <a:rPr lang="en-US" altLang="zh-CN" dirty="0"/>
              <a:t> app state. </a:t>
            </a:r>
            <a:r>
              <a:rPr lang="en-US" altLang="zh-CN" dirty="0" err="1"/>
              <a:t>HAProxy</a:t>
            </a:r>
            <a:r>
              <a:rPr lang="en-US" altLang="zh-CN" dirty="0"/>
              <a:t> is a fast, efficient, battle-tested, highly available load balancer with many advanced features which power a number of high-profile websites.</a:t>
            </a:r>
          </a:p>
          <a:p>
            <a:pPr marL="0" indent="0">
              <a:buNone/>
            </a:pPr>
            <a:r>
              <a:rPr lang="en-US" altLang="zh-CN" b="1" dirty="0"/>
              <a:t>Features</a:t>
            </a:r>
          </a:p>
          <a:p>
            <a:r>
              <a:rPr lang="en-US" altLang="zh-CN" b="1" dirty="0"/>
              <a:t>Stateless design</a:t>
            </a:r>
            <a:r>
              <a:rPr lang="en-US" altLang="zh-CN" dirty="0"/>
              <a:t>: no </a:t>
            </a:r>
            <a:r>
              <a:rPr lang="en-US" altLang="zh-CN" dirty="0" smtClean="0"/>
              <a:t>dependency </a:t>
            </a:r>
            <a:r>
              <a:rPr lang="en-US" altLang="zh-CN" dirty="0"/>
              <a:t>on </a:t>
            </a:r>
            <a:r>
              <a:rPr lang="en-US" altLang="zh-CN" dirty="0" smtClean="0"/>
              <a:t>state </a:t>
            </a:r>
            <a:r>
              <a:rPr lang="en-US" altLang="zh-CN" dirty="0"/>
              <a:t>store like </a:t>
            </a:r>
            <a:r>
              <a:rPr lang="en-US" altLang="zh-CN" dirty="0" err="1"/>
              <a:t>ZooKeeper</a:t>
            </a:r>
            <a:r>
              <a:rPr lang="en-US" altLang="zh-CN" dirty="0"/>
              <a:t> or </a:t>
            </a:r>
            <a:r>
              <a:rPr lang="en-US" altLang="zh-CN" dirty="0" err="1"/>
              <a:t>etcd</a:t>
            </a:r>
            <a:r>
              <a:rPr lang="en-US" altLang="zh-CN" dirty="0"/>
              <a:t> (</a:t>
            </a:r>
            <a:r>
              <a:rPr lang="en-US" altLang="zh-CN" i="1" dirty="0"/>
              <a:t>except through Marathon</a:t>
            </a:r>
            <a:r>
              <a:rPr lang="en-US" altLang="zh-CN" dirty="0"/>
              <a:t>)</a:t>
            </a:r>
          </a:p>
          <a:p>
            <a:r>
              <a:rPr lang="en-US" altLang="zh-CN" b="1" dirty="0"/>
              <a:t>Idempotent and deterministic</a:t>
            </a:r>
            <a:r>
              <a:rPr lang="en-US" altLang="zh-CN" dirty="0"/>
              <a:t>: scales horizontally</a:t>
            </a:r>
          </a:p>
          <a:p>
            <a:r>
              <a:rPr lang="en-US" altLang="zh-CN" b="1" dirty="0"/>
              <a:t>Highly scalable</a:t>
            </a:r>
            <a:r>
              <a:rPr lang="en-US" altLang="zh-CN" dirty="0"/>
              <a:t>: </a:t>
            </a:r>
            <a:r>
              <a:rPr lang="en-US" altLang="zh-CN" dirty="0">
                <a:hlinkClick r:id="rId4"/>
              </a:rPr>
              <a:t>can achieve line-rate</a:t>
            </a:r>
            <a:r>
              <a:rPr lang="en-US" altLang="zh-CN" dirty="0"/>
              <a:t> per instance, with multiple instances providing fault-tolerance and greater throughput</a:t>
            </a:r>
          </a:p>
          <a:p>
            <a:r>
              <a:rPr lang="en-US" altLang="zh-CN" b="1" dirty="0"/>
              <a:t>Real-time LB updates</a:t>
            </a:r>
            <a:r>
              <a:rPr lang="en-US" altLang="zh-CN" dirty="0"/>
              <a:t>, via </a:t>
            </a:r>
            <a:r>
              <a:rPr lang="en-US" altLang="zh-CN" dirty="0">
                <a:hlinkClick r:id="rId5"/>
              </a:rPr>
              <a:t>Marathon's event bus</a:t>
            </a:r>
            <a:endParaRPr lang="en-US" altLang="zh-CN" dirty="0"/>
          </a:p>
          <a:p>
            <a:r>
              <a:rPr lang="en-US" altLang="zh-CN" dirty="0"/>
              <a:t>Support for Marathon's </a:t>
            </a:r>
            <a:r>
              <a:rPr lang="en-US" altLang="zh-CN" b="1" dirty="0"/>
              <a:t>health checks</a:t>
            </a:r>
            <a:endParaRPr lang="en-US" altLang="zh-CN" dirty="0"/>
          </a:p>
          <a:p>
            <a:r>
              <a:rPr lang="en-US" altLang="zh-CN" b="1" dirty="0"/>
              <a:t>Multi-cert TLS/SSL</a:t>
            </a:r>
            <a:r>
              <a:rPr lang="en-US" altLang="zh-CN" dirty="0"/>
              <a:t> support</a:t>
            </a:r>
          </a:p>
          <a:p>
            <a:r>
              <a:rPr lang="en-US" altLang="zh-CN" dirty="0">
                <a:hlinkClick r:id="rId6"/>
              </a:rPr>
              <a:t>Zero-downtime deployments</a:t>
            </a:r>
            <a:endParaRPr lang="en-US" altLang="zh-CN" dirty="0"/>
          </a:p>
          <a:p>
            <a:r>
              <a:rPr lang="en-US" altLang="zh-CN" dirty="0"/>
              <a:t>Per-service </a:t>
            </a:r>
            <a:r>
              <a:rPr lang="en-US" altLang="zh-CN" b="1" dirty="0" err="1"/>
              <a:t>HAProxy</a:t>
            </a:r>
            <a:r>
              <a:rPr lang="en-US" altLang="zh-CN" b="1" dirty="0"/>
              <a:t> templates</a:t>
            </a:r>
            <a:endParaRPr lang="en-US" altLang="zh-CN" dirty="0"/>
          </a:p>
          <a:p>
            <a:r>
              <a:rPr lang="en-US" altLang="zh-CN" dirty="0" smtClean="0"/>
              <a:t>Automated </a:t>
            </a:r>
            <a:r>
              <a:rPr lang="en-US" altLang="zh-CN" dirty="0" err="1"/>
              <a:t>Docker</a:t>
            </a:r>
            <a:r>
              <a:rPr lang="en-US" altLang="zh-CN" dirty="0"/>
              <a:t> image builds (</a:t>
            </a:r>
            <a:r>
              <a:rPr lang="en-US" altLang="zh-CN" dirty="0">
                <a:hlinkClick r:id="rId7"/>
              </a:rPr>
              <a:t>mesosphere/marathon-lb</a:t>
            </a:r>
            <a:r>
              <a:rPr lang="en-US" altLang="zh-CN" dirty="0"/>
              <a:t>)</a:t>
            </a:r>
          </a:p>
          <a:p>
            <a:r>
              <a:rPr lang="en-US" altLang="zh-CN" dirty="0"/>
              <a:t>Global </a:t>
            </a:r>
            <a:r>
              <a:rPr lang="en-US" altLang="zh-CN" dirty="0" err="1"/>
              <a:t>HAProxy</a:t>
            </a:r>
            <a:r>
              <a:rPr lang="en-US" altLang="zh-CN" dirty="0"/>
              <a:t> templates which can be supplied at launch</a:t>
            </a:r>
          </a:p>
          <a:p>
            <a:r>
              <a:rPr lang="en-US" altLang="zh-CN" dirty="0"/>
              <a:t>Supports IP-per-task integration, such as </a:t>
            </a:r>
            <a:r>
              <a:rPr lang="en-US" altLang="zh-CN" dirty="0">
                <a:hlinkClick r:id="rId8"/>
              </a:rPr>
              <a:t>Project </a:t>
            </a:r>
            <a:r>
              <a:rPr lang="en-US" altLang="zh-CN" dirty="0" smtClean="0">
                <a:hlinkClick r:id="rId8"/>
              </a:rPr>
              <a:t>Calico</a:t>
            </a:r>
            <a:endParaRPr lang="zh-CN" altLang="en-US" dirty="0" smtClean="0"/>
          </a:p>
          <a:p>
            <a:pPr marL="0" indent="0">
              <a:buNone/>
            </a:pPr>
            <a:r>
              <a:rPr lang="en-US" altLang="zh-CN" dirty="0">
                <a:hlinkClick r:id="rId9"/>
              </a:rPr>
              <a:t>https://</a:t>
            </a:r>
            <a:r>
              <a:rPr lang="en-US" altLang="zh-CN" dirty="0" smtClean="0">
                <a:hlinkClick r:id="rId9"/>
              </a:rPr>
              <a:t>github.com/mesosphere/marathon-lb</a:t>
            </a:r>
            <a:endParaRPr lang="zh-CN" altLang="en-US" dirty="0" smtClean="0"/>
          </a:p>
          <a:p>
            <a:endParaRPr lang="en-US" altLang="zh-CN" dirty="0"/>
          </a:p>
          <a:p>
            <a:pPr marL="0" indent="0">
              <a:buNone/>
            </a:pPr>
            <a:endParaRPr kumimoji="1" lang="zh-CN" altLang="en-US" dirty="0"/>
          </a:p>
        </p:txBody>
      </p:sp>
    </p:spTree>
    <p:extLst>
      <p:ext uri="{BB962C8B-B14F-4D97-AF65-F5344CB8AC3E}">
        <p14:creationId xmlns:p14="http://schemas.microsoft.com/office/powerpoint/2010/main" val="982906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normAutofit fontScale="90000"/>
          </a:bodyPr>
          <a:lstStyle/>
          <a:p>
            <a:r>
              <a:rPr lang="en-US" altLang="zh-CN" b="1" dirty="0"/>
              <a:t>marathon-</a:t>
            </a:r>
            <a:r>
              <a:rPr lang="en-US" altLang="zh-CN" b="1" dirty="0" err="1"/>
              <a:t>lb</a:t>
            </a:r>
            <a:r>
              <a:rPr lang="en-US" altLang="zh-CN" b="1" dirty="0"/>
              <a:t>-</a:t>
            </a:r>
            <a:r>
              <a:rPr lang="en-US" altLang="zh-CN" b="1" dirty="0" err="1"/>
              <a:t>autoscale</a:t>
            </a:r>
            <a:r>
              <a:rPr lang="en-US" altLang="zh-CN" b="1" dirty="0"/>
              <a:t/>
            </a:r>
            <a:br>
              <a:rPr lang="en-US" altLang="zh-CN" b="1" dirty="0"/>
            </a:br>
            <a:r>
              <a:rPr lang="en-US" altLang="zh-CN" dirty="0"/>
              <a:t/>
            </a:r>
            <a:br>
              <a:rPr lang="en-US" altLang="zh-CN" dirty="0"/>
            </a:br>
            <a:endParaRPr kumimoji="1" lang="zh-CN" altLang="en-US" dirty="0"/>
          </a:p>
        </p:txBody>
      </p:sp>
      <p:sp>
        <p:nvSpPr>
          <p:cNvPr id="3" name="内容占位符 2"/>
          <p:cNvSpPr>
            <a:spLocks noGrp="1"/>
          </p:cNvSpPr>
          <p:nvPr>
            <p:ph idx="1"/>
          </p:nvPr>
        </p:nvSpPr>
        <p:spPr>
          <a:xfrm>
            <a:off x="677334" y="1239253"/>
            <a:ext cx="3377308" cy="5029200"/>
          </a:xfrm>
        </p:spPr>
        <p:txBody>
          <a:bodyPr/>
          <a:lstStyle/>
          <a:p>
            <a:pPr marL="0" indent="0">
              <a:buNone/>
            </a:pPr>
            <a:r>
              <a:rPr lang="en-US" altLang="zh-CN" dirty="0"/>
              <a:t>Marathon-</a:t>
            </a:r>
            <a:r>
              <a:rPr lang="en-US" altLang="zh-CN" dirty="0" err="1"/>
              <a:t>lb</a:t>
            </a:r>
            <a:r>
              <a:rPr lang="en-US" altLang="zh-CN" dirty="0"/>
              <a:t>-</a:t>
            </a:r>
            <a:r>
              <a:rPr lang="en-US" altLang="zh-CN" dirty="0" err="1"/>
              <a:t>autoscale</a:t>
            </a:r>
            <a:r>
              <a:rPr lang="en-US" altLang="zh-CN" dirty="0"/>
              <a:t> will collect data from all </a:t>
            </a:r>
            <a:r>
              <a:rPr lang="en-US" altLang="zh-CN" dirty="0" err="1"/>
              <a:t>HAProxy</a:t>
            </a:r>
            <a:r>
              <a:rPr lang="en-US" altLang="zh-CN" dirty="0"/>
              <a:t> instances to determine the current RPS (requests per second) for your apps. The </a:t>
            </a:r>
            <a:r>
              <a:rPr lang="en-US" altLang="zh-CN" dirty="0" err="1"/>
              <a:t>autoscale</a:t>
            </a:r>
            <a:r>
              <a:rPr lang="en-US" altLang="zh-CN" dirty="0"/>
              <a:t> controller will then attempt to maintain a defined target number of requests per second per app instance. Marathon-</a:t>
            </a:r>
            <a:r>
              <a:rPr lang="en-US" altLang="zh-CN" dirty="0" err="1"/>
              <a:t>lb</a:t>
            </a:r>
            <a:r>
              <a:rPr lang="en-US" altLang="zh-CN" dirty="0"/>
              <a:t>-</a:t>
            </a:r>
            <a:r>
              <a:rPr lang="en-US" altLang="zh-CN" dirty="0" err="1"/>
              <a:t>autoscale</a:t>
            </a:r>
            <a:r>
              <a:rPr lang="en-US" altLang="zh-CN" dirty="0"/>
              <a:t> will make API calls to Marathon to scale the app.</a:t>
            </a:r>
            <a:endParaRPr kumimoji="1" lang="zh-CN" altLang="en-US" dirty="0"/>
          </a:p>
        </p:txBody>
      </p:sp>
      <p:pic>
        <p:nvPicPr>
          <p:cNvPr id="4" name="图片 3"/>
          <p:cNvPicPr>
            <a:picLocks noChangeAspect="1"/>
          </p:cNvPicPr>
          <p:nvPr/>
        </p:nvPicPr>
        <p:blipFill>
          <a:blip r:embed="rId3"/>
          <a:stretch>
            <a:fillRect/>
          </a:stretch>
        </p:blipFill>
        <p:spPr>
          <a:xfrm>
            <a:off x="4313596" y="360488"/>
            <a:ext cx="4960406" cy="5356021"/>
          </a:xfrm>
          <a:prstGeom prst="rect">
            <a:avLst/>
          </a:prstGeom>
        </p:spPr>
      </p:pic>
    </p:spTree>
    <p:extLst>
      <p:ext uri="{BB962C8B-B14F-4D97-AF65-F5344CB8AC3E}">
        <p14:creationId xmlns:p14="http://schemas.microsoft.com/office/powerpoint/2010/main" val="165647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3" y="609600"/>
            <a:ext cx="10712909" cy="713873"/>
          </a:xfrm>
        </p:spPr>
        <p:txBody>
          <a:bodyPr>
            <a:normAutofit fontScale="90000"/>
          </a:bodyPr>
          <a:lstStyle/>
          <a:p>
            <a:r>
              <a:rPr lang="en-US" altLang="zh-CN" dirty="0"/>
              <a:t>Service Discovery with Marathon, Bamboo and </a:t>
            </a:r>
            <a:r>
              <a:rPr lang="en-US" altLang="zh-CN" dirty="0" err="1"/>
              <a:t>HAProxy</a:t>
            </a:r>
            <a:r>
              <a:rPr lang="en-US" altLang="zh-CN" dirty="0"/>
              <a:t/>
            </a:r>
            <a:br>
              <a:rPr lang="en-US" altLang="zh-CN" dirty="0"/>
            </a:br>
            <a:r>
              <a:rPr lang="en-US" altLang="zh-CN" dirty="0"/>
              <a:t/>
            </a:r>
            <a:br>
              <a:rPr lang="en-US" altLang="zh-CN" dirty="0"/>
            </a:b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677333" y="1323473"/>
            <a:ext cx="10112946" cy="4740443"/>
          </a:xfrm>
          <a:prstGeom prst="rect">
            <a:avLst/>
          </a:prstGeom>
        </p:spPr>
      </p:pic>
    </p:spTree>
    <p:extLst>
      <p:ext uri="{BB962C8B-B14F-4D97-AF65-F5344CB8AC3E}">
        <p14:creationId xmlns:p14="http://schemas.microsoft.com/office/powerpoint/2010/main" val="86102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dirty="0" smtClean="0"/>
              <a:t>Other Way</a:t>
            </a:r>
            <a:endParaRPr kumimoji="1" lang="zh-CN" altLang="en-US" dirty="0"/>
          </a:p>
        </p:txBody>
      </p:sp>
      <p:sp>
        <p:nvSpPr>
          <p:cNvPr id="3" name="内容占位符 2"/>
          <p:cNvSpPr>
            <a:spLocks noGrp="1"/>
          </p:cNvSpPr>
          <p:nvPr>
            <p:ph idx="1"/>
          </p:nvPr>
        </p:nvSpPr>
        <p:spPr>
          <a:xfrm>
            <a:off x="677334" y="1323475"/>
            <a:ext cx="8596668" cy="4717888"/>
          </a:xfrm>
        </p:spPr>
        <p:txBody>
          <a:bodyPr/>
          <a:lstStyle/>
          <a:p>
            <a:r>
              <a:rPr kumimoji="1" lang="en-US" altLang="zh-CN" dirty="0" smtClean="0"/>
              <a:t>2.</a:t>
            </a:r>
            <a:r>
              <a:rPr kumimoji="1" lang="zh-CN" altLang="en-US" dirty="0" smtClean="0"/>
              <a:t> </a:t>
            </a:r>
            <a:r>
              <a:rPr lang="en-US" altLang="zh-CN" dirty="0"/>
              <a:t># </a:t>
            </a:r>
            <a:r>
              <a:rPr lang="zh-CN" altLang="en-US" dirty="0"/>
              <a:t>考虑使用</a:t>
            </a:r>
            <a:r>
              <a:rPr lang="en-US" altLang="zh-CN" dirty="0" err="1"/>
              <a:t>Haproxy+etcd+confd</a:t>
            </a:r>
            <a:r>
              <a:rPr lang="zh-CN" altLang="en-US" dirty="0"/>
              <a:t>作为</a:t>
            </a:r>
            <a:r>
              <a:rPr lang="en-US" altLang="zh-CN" dirty="0" err="1"/>
              <a:t>Docker</a:t>
            </a:r>
            <a:r>
              <a:rPr lang="zh-CN" altLang="en-US" dirty="0"/>
              <a:t>的接入</a:t>
            </a:r>
            <a:r>
              <a:rPr lang="zh-CN" altLang="en-US" dirty="0" smtClean="0"/>
              <a:t>层</a:t>
            </a:r>
          </a:p>
          <a:p>
            <a:r>
              <a:rPr lang="en-US" altLang="zh-CN" dirty="0" smtClean="0"/>
              <a:t>3.</a:t>
            </a:r>
            <a:r>
              <a:rPr lang="zh-CN" altLang="en-US" dirty="0" smtClean="0"/>
              <a:t> </a:t>
            </a:r>
            <a:r>
              <a:rPr lang="zh-CN" altLang="en-US" dirty="0"/>
              <a:t/>
            </a:r>
            <a:br>
              <a:rPr lang="zh-CN" altLang="en-US" dirty="0"/>
            </a:br>
            <a:r>
              <a:rPr lang="en-US" altLang="zh-CN" dirty="0"/>
              <a:t># </a:t>
            </a:r>
            <a:r>
              <a:rPr lang="zh-CN" altLang="en-US" dirty="0"/>
              <a:t>安装</a:t>
            </a:r>
            <a:r>
              <a:rPr lang="en-US" altLang="zh-CN" dirty="0" err="1"/>
              <a:t>haproxy</a:t>
            </a:r>
            <a:r>
              <a:rPr lang="en-US" altLang="zh-CN" dirty="0"/>
              <a:t/>
            </a:r>
            <a:br>
              <a:rPr lang="en-US" altLang="zh-CN" dirty="0"/>
            </a:br>
            <a:r>
              <a:rPr lang="en-US" altLang="zh-CN" dirty="0"/>
              <a:t>yum -y </a:t>
            </a:r>
            <a:r>
              <a:rPr lang="en-US" altLang="zh-CN" dirty="0" err="1"/>
              <a:t>imstall</a:t>
            </a:r>
            <a:r>
              <a:rPr lang="en-US" altLang="zh-CN" dirty="0"/>
              <a:t> </a:t>
            </a:r>
            <a:r>
              <a:rPr lang="en-US" altLang="zh-CN" dirty="0" err="1"/>
              <a:t>haproxy</a:t>
            </a:r>
            <a:r>
              <a:rPr lang="en-US" altLang="zh-CN" dirty="0"/>
              <a:t/>
            </a:r>
            <a:br>
              <a:rPr lang="en-US" altLang="zh-CN" dirty="0"/>
            </a:br>
            <a:r>
              <a:rPr lang="zh-CN" altLang="en-US" dirty="0"/>
              <a:t>配置文件： </a:t>
            </a:r>
            <a:r>
              <a:rPr lang="en-US" altLang="zh-CN" dirty="0"/>
              <a:t>/</a:t>
            </a:r>
            <a:r>
              <a:rPr lang="en-US" altLang="zh-CN" dirty="0" err="1"/>
              <a:t>etc</a:t>
            </a:r>
            <a:r>
              <a:rPr lang="en-US" altLang="zh-CN" dirty="0"/>
              <a:t>/</a:t>
            </a:r>
            <a:r>
              <a:rPr lang="en-US" altLang="zh-CN" dirty="0" err="1"/>
              <a:t>haproxy</a:t>
            </a:r>
            <a:r>
              <a:rPr lang="en-US" altLang="zh-CN" dirty="0"/>
              <a:t>/</a:t>
            </a:r>
            <a:r>
              <a:rPr lang="en-US" altLang="zh-CN" dirty="0" err="1"/>
              <a:t>haproxy.cfg</a:t>
            </a:r>
            <a:endParaRPr lang="en-US" altLang="zh-CN" dirty="0"/>
          </a:p>
          <a:p>
            <a:r>
              <a:rPr lang="en-US" altLang="zh-CN" dirty="0"/>
              <a:t>## </a:t>
            </a:r>
            <a:r>
              <a:rPr lang="zh-CN" altLang="en-US" dirty="0"/>
              <a:t>原来使用　</a:t>
            </a:r>
            <a:r>
              <a:rPr lang="en-US" altLang="zh-CN" dirty="0" err="1"/>
              <a:t>haproxy</a:t>
            </a:r>
            <a:r>
              <a:rPr lang="en-US" altLang="zh-CN" dirty="0"/>
              <a:t>-marathon-bridge </a:t>
            </a:r>
            <a:br>
              <a:rPr lang="en-US" altLang="zh-CN" dirty="0"/>
            </a:br>
            <a:r>
              <a:rPr lang="en-US" altLang="zh-CN" dirty="0"/>
              <a:t># </a:t>
            </a:r>
            <a:r>
              <a:rPr lang="zh-CN" altLang="en-US" dirty="0"/>
              <a:t>现在使用相关脚本在以下工程，待研究</a:t>
            </a:r>
            <a:br>
              <a:rPr lang="zh-CN" altLang="en-US" dirty="0"/>
            </a:br>
            <a:r>
              <a:rPr lang="en-US" altLang="zh-CN" dirty="0">
                <a:hlinkClick r:id="rId2"/>
              </a:rPr>
              <a:t>https://</a:t>
            </a:r>
            <a:r>
              <a:rPr lang="en-US" altLang="zh-CN" dirty="0" err="1">
                <a:hlinkClick r:id="rId2"/>
              </a:rPr>
              <a:t>github.com</a:t>
            </a:r>
            <a:r>
              <a:rPr lang="en-US" altLang="zh-CN" dirty="0">
                <a:hlinkClick r:id="rId2"/>
              </a:rPr>
              <a:t>/mesosphere/marathon-</a:t>
            </a:r>
            <a:r>
              <a:rPr lang="en-US" altLang="zh-CN" dirty="0" err="1">
                <a:hlinkClick r:id="rId2"/>
              </a:rPr>
              <a:t>lb</a:t>
            </a:r>
            <a:endParaRPr lang="en-US" altLang="zh-CN" dirty="0"/>
          </a:p>
          <a:p>
            <a:pPr marL="0" indent="0">
              <a:buNone/>
            </a:pPr>
            <a:endParaRPr lang="en-US" altLang="zh-CN" dirty="0"/>
          </a:p>
          <a:p>
            <a:endParaRPr kumimoji="1" lang="zh-CN" altLang="en-US" dirty="0"/>
          </a:p>
        </p:txBody>
      </p:sp>
    </p:spTree>
    <p:extLst>
      <p:ext uri="{BB962C8B-B14F-4D97-AF65-F5344CB8AC3E}">
        <p14:creationId xmlns:p14="http://schemas.microsoft.com/office/powerpoint/2010/main" val="4027242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dirty="0" err="1" smtClean="0"/>
              <a:t>Mesos</a:t>
            </a:r>
            <a:r>
              <a:rPr kumimoji="1" lang="zh-CN" altLang="en-US" dirty="0" smtClean="0"/>
              <a:t> </a:t>
            </a:r>
            <a:r>
              <a:rPr kumimoji="1" lang="en-US" altLang="zh-CN" dirty="0" smtClean="0"/>
              <a:t>and</a:t>
            </a:r>
            <a:r>
              <a:rPr kumimoji="1" lang="zh-CN" altLang="en-US" dirty="0" smtClean="0"/>
              <a:t> </a:t>
            </a:r>
            <a:r>
              <a:rPr kumimoji="1" lang="en-US" altLang="zh-CN" dirty="0" err="1" smtClean="0"/>
              <a:t>Docker</a:t>
            </a:r>
            <a:endParaRPr kumimoji="1" lang="zh-CN" altLang="en-US" dirty="0"/>
          </a:p>
        </p:txBody>
      </p:sp>
      <p:sp>
        <p:nvSpPr>
          <p:cNvPr id="3" name="内容占位符 2"/>
          <p:cNvSpPr>
            <a:spLocks noGrp="1"/>
          </p:cNvSpPr>
          <p:nvPr>
            <p:ph idx="1"/>
          </p:nvPr>
        </p:nvSpPr>
        <p:spPr>
          <a:xfrm>
            <a:off x="677334" y="1323475"/>
            <a:ext cx="8596668" cy="4717888"/>
          </a:xfrm>
        </p:spPr>
        <p:txBody>
          <a:bodyPr/>
          <a:lstStyle/>
          <a:p>
            <a:endParaRPr kumimoji="1" lang="zh-CN" altLang="en-US"/>
          </a:p>
        </p:txBody>
      </p:sp>
      <p:pic>
        <p:nvPicPr>
          <p:cNvPr id="5" name="图片 4"/>
          <p:cNvPicPr>
            <a:picLocks noChangeAspect="1"/>
          </p:cNvPicPr>
          <p:nvPr/>
        </p:nvPicPr>
        <p:blipFill>
          <a:blip r:embed="rId3"/>
          <a:stretch>
            <a:fillRect/>
          </a:stretch>
        </p:blipFill>
        <p:spPr>
          <a:xfrm>
            <a:off x="677334" y="1323474"/>
            <a:ext cx="7391400" cy="5257800"/>
          </a:xfrm>
          <a:prstGeom prst="rect">
            <a:avLst/>
          </a:prstGeom>
        </p:spPr>
      </p:pic>
    </p:spTree>
    <p:extLst>
      <p:ext uri="{BB962C8B-B14F-4D97-AF65-F5344CB8AC3E}">
        <p14:creationId xmlns:p14="http://schemas.microsoft.com/office/powerpoint/2010/main" val="77404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677334" y="609600"/>
            <a:ext cx="10160000" cy="5638800"/>
          </a:xfrm>
          <a:prstGeom prst="rect">
            <a:avLst/>
          </a:prstGeom>
        </p:spPr>
      </p:pic>
    </p:spTree>
    <p:extLst>
      <p:ext uri="{BB962C8B-B14F-4D97-AF65-F5344CB8AC3E}">
        <p14:creationId xmlns:p14="http://schemas.microsoft.com/office/powerpoint/2010/main" val="214517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677334" y="241077"/>
            <a:ext cx="8105719" cy="6484575"/>
          </a:xfrm>
          <a:prstGeom prst="rect">
            <a:avLst/>
          </a:prstGeom>
        </p:spPr>
      </p:pic>
    </p:spTree>
    <p:extLst>
      <p:ext uri="{BB962C8B-B14F-4D97-AF65-F5344CB8AC3E}">
        <p14:creationId xmlns:p14="http://schemas.microsoft.com/office/powerpoint/2010/main" val="1869470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5617"/>
          </a:xfrm>
        </p:spPr>
        <p:txBody>
          <a:bodyPr/>
          <a:lstStyle/>
          <a:p>
            <a:r>
              <a:rPr kumimoji="1" lang="en-US" altLang="zh-CN" dirty="0" err="1" smtClean="0"/>
              <a:t>Flocker</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2614418" y="609599"/>
            <a:ext cx="6659584" cy="5862491"/>
          </a:xfrm>
          <a:prstGeom prst="rect">
            <a:avLst/>
          </a:prstGeom>
        </p:spPr>
      </p:pic>
    </p:spTree>
    <p:extLst>
      <p:ext uri="{BB962C8B-B14F-4D97-AF65-F5344CB8AC3E}">
        <p14:creationId xmlns:p14="http://schemas.microsoft.com/office/powerpoint/2010/main" val="1374344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01842"/>
          </a:xfrm>
        </p:spPr>
        <p:txBody>
          <a:bodyPr>
            <a:normAutofit fontScale="90000"/>
          </a:bodyPr>
          <a:lstStyle/>
          <a:p>
            <a:r>
              <a:rPr lang="en-US" altLang="zh-CN" b="1" dirty="0">
                <a:solidFill>
                  <a:srgbClr val="FF0000"/>
                </a:solidFill>
                <a:latin typeface="lato" charset="0"/>
              </a:rPr>
              <a:t>High Availability with Marathon and </a:t>
            </a:r>
            <a:r>
              <a:rPr lang="en-US" altLang="zh-CN" b="1" dirty="0" err="1">
                <a:solidFill>
                  <a:srgbClr val="FF0000"/>
                </a:solidFill>
                <a:latin typeface="lato" charset="0"/>
              </a:rPr>
              <a:t>Flocker</a:t>
            </a:r>
            <a:r>
              <a:rPr lang="en-US" altLang="zh-CN" b="1" dirty="0">
                <a:solidFill>
                  <a:srgbClr val="FF0000"/>
                </a:solidFill>
                <a:latin typeface="lato" charset="0"/>
              </a:rPr>
              <a:t/>
            </a:r>
            <a:br>
              <a:rPr lang="en-US" altLang="zh-CN" b="1" dirty="0">
                <a:solidFill>
                  <a:srgbClr val="FF0000"/>
                </a:solidFill>
                <a:latin typeface="lato" charset="0"/>
              </a:rPr>
            </a:br>
            <a:endParaRPr kumimoji="1" lang="zh-CN" altLang="en-US" dirty="0">
              <a:solidFill>
                <a:srgbClr val="FF0000"/>
              </a:solidFill>
            </a:endParaRPr>
          </a:p>
        </p:txBody>
      </p:sp>
      <p:sp>
        <p:nvSpPr>
          <p:cNvPr id="3" name="内容占位符 2"/>
          <p:cNvSpPr>
            <a:spLocks noGrp="1"/>
          </p:cNvSpPr>
          <p:nvPr>
            <p:ph idx="1"/>
          </p:nvPr>
        </p:nvSpPr>
        <p:spPr>
          <a:xfrm>
            <a:off x="677334" y="1311443"/>
            <a:ext cx="4207487" cy="4729920"/>
          </a:xfrm>
        </p:spPr>
        <p:txBody>
          <a:bodyPr>
            <a:normAutofit lnSpcReduction="10000"/>
          </a:bodyPr>
          <a:lstStyle/>
          <a:p>
            <a:r>
              <a:rPr lang="en-US" altLang="zh-CN" dirty="0">
                <a:hlinkClick r:id="rId3"/>
              </a:rPr>
              <a:t>Marathon</a:t>
            </a:r>
            <a:r>
              <a:rPr lang="en-US" altLang="zh-CN" dirty="0"/>
              <a:t> (the </a:t>
            </a:r>
            <a:r>
              <a:rPr lang="en-US" altLang="zh-CN" dirty="0" err="1"/>
              <a:t>Mesos</a:t>
            </a:r>
            <a:r>
              <a:rPr lang="en-US" altLang="zh-CN" dirty="0"/>
              <a:t> framework) is an excellent tool for scheduling work across a cluster of machines and can re-schedule in case of a node failure.</a:t>
            </a:r>
          </a:p>
          <a:p>
            <a:r>
              <a:rPr lang="en-US" altLang="zh-CN" dirty="0">
                <a:hlinkClick r:id="rId4"/>
              </a:rPr>
              <a:t>Flocker</a:t>
            </a:r>
            <a:r>
              <a:rPr lang="en-US" altLang="zh-CN" dirty="0"/>
              <a:t> does a great job of orchestrating data volumes around a cluster of machines and can </a:t>
            </a:r>
            <a:r>
              <a:rPr lang="en-US" altLang="zh-CN" b="1" dirty="0" err="1"/>
              <a:t>move</a:t>
            </a:r>
            <a:r>
              <a:rPr lang="en-US" altLang="zh-CN" dirty="0" err="1"/>
              <a:t>those</a:t>
            </a:r>
            <a:r>
              <a:rPr lang="en-US" altLang="zh-CN" dirty="0"/>
              <a:t> volumes between nodes.</a:t>
            </a:r>
          </a:p>
          <a:p>
            <a:r>
              <a:rPr lang="en-US" altLang="zh-CN" dirty="0"/>
              <a:t>Combining these two tools means we can run </a:t>
            </a:r>
            <a:r>
              <a:rPr lang="en-US" altLang="zh-CN" dirty="0" err="1"/>
              <a:t>stateful</a:t>
            </a:r>
            <a:r>
              <a:rPr lang="en-US" altLang="zh-CN" dirty="0"/>
              <a:t> </a:t>
            </a:r>
            <a:r>
              <a:rPr lang="en-US" altLang="zh-CN" dirty="0">
                <a:hlinkClick r:id="rId5"/>
              </a:rPr>
              <a:t>Docker</a:t>
            </a:r>
            <a:r>
              <a:rPr lang="en-US" altLang="zh-CN" dirty="0"/>
              <a:t> containers and automatically recover from a node failure. In other words - </a:t>
            </a:r>
            <a:r>
              <a:rPr lang="en-US" altLang="zh-CN" b="1" dirty="0"/>
              <a:t>Highly Available </a:t>
            </a:r>
            <a:r>
              <a:rPr lang="en-US" altLang="zh-CN" b="1" dirty="0" err="1"/>
              <a:t>Stateful</a:t>
            </a:r>
            <a:r>
              <a:rPr lang="en-US" altLang="zh-CN" b="1" dirty="0"/>
              <a:t> Containers!</a:t>
            </a:r>
            <a:endParaRPr lang="en-US" altLang="zh-CN" dirty="0"/>
          </a:p>
          <a:p>
            <a:pPr marL="0" indent="0">
              <a:buNone/>
            </a:pPr>
            <a:endParaRPr kumimoji="1" lang="zh-CN" altLang="en-US" dirty="0"/>
          </a:p>
        </p:txBody>
      </p:sp>
      <p:pic>
        <p:nvPicPr>
          <p:cNvPr id="5" name="图片 4"/>
          <p:cNvPicPr>
            <a:picLocks noChangeAspect="1"/>
          </p:cNvPicPr>
          <p:nvPr/>
        </p:nvPicPr>
        <p:blipFill>
          <a:blip r:embed="rId6"/>
          <a:stretch>
            <a:fillRect/>
          </a:stretch>
        </p:blipFill>
        <p:spPr>
          <a:xfrm>
            <a:off x="4884821" y="1085316"/>
            <a:ext cx="5067368" cy="5652368"/>
          </a:xfrm>
          <a:prstGeom prst="rect">
            <a:avLst/>
          </a:prstGeom>
        </p:spPr>
      </p:pic>
    </p:spTree>
    <p:extLst>
      <p:ext uri="{BB962C8B-B14F-4D97-AF65-F5344CB8AC3E}">
        <p14:creationId xmlns:p14="http://schemas.microsoft.com/office/powerpoint/2010/main" val="855636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endParaRPr kumimoji="1" lang="zh-CN" altLang="en-US"/>
          </a:p>
        </p:txBody>
      </p:sp>
      <p:sp>
        <p:nvSpPr>
          <p:cNvPr id="3" name="内容占位符 2"/>
          <p:cNvSpPr>
            <a:spLocks noGrp="1"/>
          </p:cNvSpPr>
          <p:nvPr>
            <p:ph idx="1"/>
          </p:nvPr>
        </p:nvSpPr>
        <p:spPr>
          <a:xfrm>
            <a:off x="677334" y="1323475"/>
            <a:ext cx="8596668" cy="4717888"/>
          </a:xfrm>
        </p:spPr>
        <p:txBody>
          <a:bodyPr>
            <a:normAutofit fontScale="85000" lnSpcReduction="10000"/>
          </a:bodyPr>
          <a:lstStyle/>
          <a:p>
            <a:pPr marL="0" indent="0">
              <a:buNone/>
            </a:pPr>
            <a:r>
              <a:rPr lang="en-US" altLang="zh-CN" dirty="0"/>
              <a:t>The Solution</a:t>
            </a:r>
          </a:p>
          <a:p>
            <a:pPr marL="0" indent="0">
              <a:buNone/>
            </a:pPr>
            <a:r>
              <a:rPr lang="en-US" altLang="zh-CN" b="1" dirty="0"/>
              <a:t>Automation!</a:t>
            </a:r>
            <a:r>
              <a:rPr lang="en-US" altLang="zh-CN" dirty="0"/>
              <a:t> If you had used Marathon and </a:t>
            </a:r>
            <a:r>
              <a:rPr lang="en-US" altLang="zh-CN" dirty="0" err="1"/>
              <a:t>Flocker</a:t>
            </a:r>
            <a:r>
              <a:rPr lang="en-US" altLang="zh-CN" dirty="0"/>
              <a:t> then instead of the rather horrible experience above - the following would have happened:</a:t>
            </a:r>
          </a:p>
          <a:p>
            <a:r>
              <a:rPr lang="en-US" altLang="zh-CN" dirty="0"/>
              <a:t>You are sleeping - it is 3am</a:t>
            </a:r>
          </a:p>
          <a:p>
            <a:r>
              <a:rPr lang="en-US" altLang="zh-CN" dirty="0"/>
              <a:t>Your application is busy serving customers everything is working well</a:t>
            </a:r>
          </a:p>
          <a:p>
            <a:r>
              <a:rPr lang="en-US" altLang="zh-CN" dirty="0"/>
              <a:t>Disaster strikes and the server blows up</a:t>
            </a:r>
          </a:p>
          <a:p>
            <a:r>
              <a:rPr lang="en-US" altLang="zh-CN" dirty="0"/>
              <a:t>You are still sleeping</a:t>
            </a:r>
          </a:p>
          <a:p>
            <a:r>
              <a:rPr lang="en-US" altLang="zh-CN" dirty="0"/>
              <a:t>Marathon kicks in and reschedules the containers from the broken node</a:t>
            </a:r>
          </a:p>
          <a:p>
            <a:r>
              <a:rPr lang="en-US" altLang="zh-CN" dirty="0" err="1"/>
              <a:t>Flocker</a:t>
            </a:r>
            <a:r>
              <a:rPr lang="en-US" altLang="zh-CN" dirty="0"/>
              <a:t> is triggered and re-attaches the data-volumes for the </a:t>
            </a:r>
            <a:r>
              <a:rPr lang="en-US" altLang="zh-CN" dirty="0" err="1"/>
              <a:t>stateful</a:t>
            </a:r>
            <a:r>
              <a:rPr lang="en-US" altLang="zh-CN" dirty="0"/>
              <a:t> containers to the new node</a:t>
            </a:r>
          </a:p>
          <a:p>
            <a:r>
              <a:rPr lang="en-US" altLang="zh-CN" dirty="0"/>
              <a:t>You are still sleeping</a:t>
            </a:r>
          </a:p>
          <a:p>
            <a:r>
              <a:rPr lang="en-US" altLang="zh-CN" dirty="0"/>
              <a:t>With minimal downtime, the cluster has self-healed automatically - and the data is still there!</a:t>
            </a:r>
          </a:p>
          <a:p>
            <a:r>
              <a:rPr lang="en-US" altLang="zh-CN" dirty="0"/>
              <a:t>You wake up in the morning, fresh and ready to start a new day</a:t>
            </a:r>
          </a:p>
          <a:p>
            <a:r>
              <a:rPr lang="en-US" altLang="zh-CN" dirty="0"/>
              <a:t>Your monitoring systems inform you that a node had failed the night before</a:t>
            </a:r>
          </a:p>
          <a:p>
            <a:r>
              <a:rPr lang="en-US" altLang="zh-CN" dirty="0"/>
              <a:t>You shrug and are pleased that you chose to use Marathon and </a:t>
            </a:r>
            <a:r>
              <a:rPr lang="en-US" altLang="zh-CN" dirty="0" err="1"/>
              <a:t>Flocker</a:t>
            </a:r>
            <a:endParaRPr lang="en-US" altLang="zh-CN" dirty="0"/>
          </a:p>
          <a:p>
            <a:pPr marL="0" indent="0">
              <a:buNone/>
            </a:pPr>
            <a:endParaRPr kumimoji="1" lang="zh-CN" altLang="en-US" dirty="0"/>
          </a:p>
        </p:txBody>
      </p:sp>
    </p:spTree>
    <p:extLst>
      <p:ext uri="{BB962C8B-B14F-4D97-AF65-F5344CB8AC3E}">
        <p14:creationId xmlns:p14="http://schemas.microsoft.com/office/powerpoint/2010/main" val="1947346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dirty="0" err="1" smtClean="0"/>
              <a:t>Chronos</a:t>
            </a:r>
            <a:r>
              <a:rPr kumimoji="1" lang="zh-CN" altLang="en-US" dirty="0" smtClean="0"/>
              <a:t>作业调度</a:t>
            </a:r>
            <a:endParaRPr kumimoji="1" lang="zh-CN" altLang="en-US" dirty="0"/>
          </a:p>
        </p:txBody>
      </p:sp>
      <p:sp>
        <p:nvSpPr>
          <p:cNvPr id="3" name="内容占位符 2"/>
          <p:cNvSpPr>
            <a:spLocks noGrp="1"/>
          </p:cNvSpPr>
          <p:nvPr>
            <p:ph idx="1"/>
          </p:nvPr>
        </p:nvSpPr>
        <p:spPr>
          <a:xfrm>
            <a:off x="677334" y="1323475"/>
            <a:ext cx="8596668" cy="4717888"/>
          </a:xfrm>
        </p:spPr>
        <p:txBody>
          <a:bodyPr/>
          <a:lstStyle/>
          <a:p>
            <a:endParaRPr kumimoji="1" lang="zh-CN" altLang="en-US"/>
          </a:p>
        </p:txBody>
      </p:sp>
    </p:spTree>
    <p:extLst>
      <p:ext uri="{BB962C8B-B14F-4D97-AF65-F5344CB8AC3E}">
        <p14:creationId xmlns:p14="http://schemas.microsoft.com/office/powerpoint/2010/main" val="1950955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8457"/>
          </a:xfrm>
        </p:spPr>
        <p:txBody>
          <a:bodyPr/>
          <a:lstStyle/>
          <a:p>
            <a:r>
              <a:rPr kumimoji="1" lang="en-US" altLang="zh-CN" dirty="0" smtClean="0"/>
              <a:t>CI</a:t>
            </a:r>
            <a:endParaRPr kumimoji="1" lang="zh-CN" altLang="en-US" dirty="0"/>
          </a:p>
        </p:txBody>
      </p:sp>
      <p:pic>
        <p:nvPicPr>
          <p:cNvPr id="4" name="图片 3"/>
          <p:cNvPicPr>
            <a:picLocks noChangeAspect="1"/>
          </p:cNvPicPr>
          <p:nvPr/>
        </p:nvPicPr>
        <p:blipFill rotWithShape="1">
          <a:blip r:embed="rId3"/>
          <a:srcRect l="6933" t="4825" r="13920" b="11634"/>
          <a:stretch/>
        </p:blipFill>
        <p:spPr>
          <a:xfrm>
            <a:off x="1567669" y="726547"/>
            <a:ext cx="7671394" cy="5650189"/>
          </a:xfrm>
          <a:prstGeom prst="rect">
            <a:avLst/>
          </a:prstGeom>
        </p:spPr>
      </p:pic>
    </p:spTree>
    <p:extLst>
      <p:ext uri="{BB962C8B-B14F-4D97-AF65-F5344CB8AC3E}">
        <p14:creationId xmlns:p14="http://schemas.microsoft.com/office/powerpoint/2010/main" val="336465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dirty="0" smtClean="0"/>
              <a:t>HA</a:t>
            </a:r>
            <a:endParaRPr kumimoji="1" lang="zh-CN" altLang="en-US" dirty="0"/>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677334" y="1323474"/>
            <a:ext cx="8971992" cy="4653747"/>
          </a:xfrm>
          <a:prstGeom prst="rect">
            <a:avLst/>
          </a:prstGeom>
        </p:spPr>
      </p:pic>
    </p:spTree>
    <p:extLst>
      <p:ext uri="{BB962C8B-B14F-4D97-AF65-F5344CB8AC3E}">
        <p14:creationId xmlns:p14="http://schemas.microsoft.com/office/powerpoint/2010/main" val="5248723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599"/>
            <a:ext cx="8596668" cy="713875"/>
          </a:xfrm>
        </p:spPr>
        <p:txBody>
          <a:bodyPr/>
          <a:lstStyle/>
          <a:p>
            <a:r>
              <a:rPr kumimoji="1" lang="en-US" altLang="zh-CN" dirty="0" err="1" smtClean="0"/>
              <a:t>Mesos</a:t>
            </a:r>
            <a:endParaRPr kumimoji="1" lang="zh-CN" altLang="en-US" dirty="0"/>
          </a:p>
        </p:txBody>
      </p:sp>
      <p:sp>
        <p:nvSpPr>
          <p:cNvPr id="3" name="内容占位符 2"/>
          <p:cNvSpPr>
            <a:spLocks noGrp="1"/>
          </p:cNvSpPr>
          <p:nvPr>
            <p:ph idx="1"/>
          </p:nvPr>
        </p:nvSpPr>
        <p:spPr>
          <a:xfrm>
            <a:off x="7038474" y="2523803"/>
            <a:ext cx="2813044" cy="3517560"/>
          </a:xfrm>
        </p:spPr>
        <p:txBody>
          <a:bodyPr/>
          <a:lstStyle/>
          <a:p>
            <a:pPr marL="0" indent="0">
              <a:buNone/>
            </a:pPr>
            <a:r>
              <a:rPr lang="en-US" altLang="zh-CN" dirty="0" err="1" smtClean="0"/>
              <a:t>Mesos</a:t>
            </a:r>
            <a:r>
              <a:rPr lang="zh-CN" altLang="en-US" dirty="0"/>
              <a:t>框架是一个在</a:t>
            </a:r>
            <a:r>
              <a:rPr lang="en-US" altLang="zh-CN" dirty="0" err="1"/>
              <a:t>Mesos</a:t>
            </a:r>
            <a:r>
              <a:rPr lang="zh-CN" altLang="en-US" dirty="0"/>
              <a:t>上运行分布式应用的应用程序，它有两个组件：</a:t>
            </a:r>
          </a:p>
          <a:p>
            <a:pPr marL="0" indent="0">
              <a:buNone/>
            </a:pPr>
            <a:r>
              <a:rPr lang="zh-CN" altLang="en-US" dirty="0"/>
              <a:t>调度器 </a:t>
            </a:r>
            <a:r>
              <a:rPr lang="en-US" altLang="zh-CN" dirty="0"/>
              <a:t>: </a:t>
            </a:r>
            <a:r>
              <a:rPr lang="zh-CN" altLang="en-US" dirty="0"/>
              <a:t>与</a:t>
            </a:r>
            <a:r>
              <a:rPr lang="en-US" altLang="zh-CN" dirty="0" err="1"/>
              <a:t>Mesos</a:t>
            </a:r>
            <a:r>
              <a:rPr lang="zh-CN" altLang="en-US" dirty="0"/>
              <a:t>交互，订阅资源，然后在</a:t>
            </a:r>
            <a:r>
              <a:rPr lang="en-US" altLang="zh-CN" dirty="0" err="1"/>
              <a:t>mesos</a:t>
            </a:r>
            <a:r>
              <a:rPr lang="zh-CN" altLang="en-US" dirty="0"/>
              <a:t>从服务器中加载任务。</a:t>
            </a:r>
            <a:br>
              <a:rPr lang="zh-CN" altLang="en-US" dirty="0"/>
            </a:br>
            <a:endParaRPr lang="zh-CN" altLang="en-US" dirty="0" smtClean="0"/>
          </a:p>
          <a:p>
            <a:pPr marL="0" indent="0">
              <a:buNone/>
            </a:pPr>
            <a:r>
              <a:rPr lang="zh-CN" altLang="en-US" dirty="0" smtClean="0"/>
              <a:t>执行器 </a:t>
            </a:r>
            <a:r>
              <a:rPr lang="en-US" altLang="zh-CN" dirty="0"/>
              <a:t>: </a:t>
            </a:r>
            <a:r>
              <a:rPr lang="zh-CN" altLang="en-US" dirty="0"/>
              <a:t>从框架的环境变量 配置中获得信息，在</a:t>
            </a:r>
            <a:r>
              <a:rPr lang="en-US" altLang="zh-CN" dirty="0" err="1"/>
              <a:t>mesos</a:t>
            </a:r>
            <a:r>
              <a:rPr lang="zh-CN" altLang="en-US" dirty="0"/>
              <a:t>从服务器中运行任务。</a:t>
            </a:r>
          </a:p>
          <a:p>
            <a:endParaRPr kumimoji="1" lang="zh-CN" altLang="en-US" dirty="0"/>
          </a:p>
        </p:txBody>
      </p:sp>
      <p:pic>
        <p:nvPicPr>
          <p:cNvPr id="4" name="图片 3"/>
          <p:cNvPicPr>
            <a:picLocks noChangeAspect="1"/>
          </p:cNvPicPr>
          <p:nvPr/>
        </p:nvPicPr>
        <p:blipFill>
          <a:blip r:embed="rId3"/>
          <a:stretch>
            <a:fillRect/>
          </a:stretch>
        </p:blipFill>
        <p:spPr>
          <a:xfrm>
            <a:off x="677334" y="2523803"/>
            <a:ext cx="5795655" cy="3902407"/>
          </a:xfrm>
          <a:prstGeom prst="rect">
            <a:avLst/>
          </a:prstGeom>
        </p:spPr>
      </p:pic>
      <p:sp>
        <p:nvSpPr>
          <p:cNvPr id="5" name="矩形 4"/>
          <p:cNvSpPr/>
          <p:nvPr/>
        </p:nvSpPr>
        <p:spPr>
          <a:xfrm>
            <a:off x="693377" y="1323474"/>
            <a:ext cx="8883760" cy="923330"/>
          </a:xfrm>
          <a:prstGeom prst="rect">
            <a:avLst/>
          </a:prstGeom>
        </p:spPr>
        <p:txBody>
          <a:bodyPr wrap="square">
            <a:spAutoFit/>
          </a:bodyPr>
          <a:lstStyle/>
          <a:p>
            <a:r>
              <a:rPr lang="en-US" altLang="zh-CN" dirty="0" err="1">
                <a:solidFill>
                  <a:srgbClr val="666666"/>
                </a:solidFill>
                <a:latin typeface="Helvetica Neue" charset="0"/>
              </a:rPr>
              <a:t>Mesos</a:t>
            </a:r>
            <a:r>
              <a:rPr lang="zh-CN" altLang="en-US" dirty="0">
                <a:solidFill>
                  <a:srgbClr val="666666"/>
                </a:solidFill>
                <a:latin typeface="Helvetica Neue" charset="0"/>
              </a:rPr>
              <a:t>采用与</a:t>
            </a:r>
            <a:r>
              <a:rPr lang="en-US" altLang="zh-CN" dirty="0">
                <a:solidFill>
                  <a:srgbClr val="666666"/>
                </a:solidFill>
                <a:latin typeface="Helvetica Neue" charset="0"/>
              </a:rPr>
              <a:t>Linux Kernel</a:t>
            </a:r>
            <a:r>
              <a:rPr lang="zh-CN" altLang="en-US" dirty="0">
                <a:solidFill>
                  <a:srgbClr val="666666"/>
                </a:solidFill>
                <a:latin typeface="Helvetica Neue" charset="0"/>
              </a:rPr>
              <a:t>相同的机制，只是运行在不同的抽象层次上。</a:t>
            </a:r>
            <a:r>
              <a:rPr lang="en-US" altLang="zh-CN" dirty="0" err="1">
                <a:solidFill>
                  <a:srgbClr val="666666"/>
                </a:solidFill>
                <a:latin typeface="Helvetica Neue" charset="0"/>
              </a:rPr>
              <a:t>Mesos</a:t>
            </a:r>
            <a:r>
              <a:rPr lang="en-US" altLang="zh-CN" dirty="0">
                <a:solidFill>
                  <a:srgbClr val="666666"/>
                </a:solidFill>
                <a:latin typeface="Helvetica Neue" charset="0"/>
              </a:rPr>
              <a:t> Kernel</a:t>
            </a:r>
            <a:r>
              <a:rPr lang="zh-CN" altLang="en-US" dirty="0">
                <a:solidFill>
                  <a:srgbClr val="666666"/>
                </a:solidFill>
                <a:latin typeface="Helvetica Neue" charset="0"/>
              </a:rPr>
              <a:t>利用资源管理和调度的</a:t>
            </a:r>
            <a:r>
              <a:rPr lang="en-US" altLang="zh-CN" dirty="0">
                <a:solidFill>
                  <a:srgbClr val="666666"/>
                </a:solidFill>
                <a:latin typeface="Helvetica Neue" charset="0"/>
              </a:rPr>
              <a:t>API</a:t>
            </a:r>
            <a:r>
              <a:rPr lang="zh-CN" altLang="en-US" dirty="0">
                <a:solidFill>
                  <a:srgbClr val="666666"/>
                </a:solidFill>
                <a:latin typeface="Helvetica Neue" charset="0"/>
              </a:rPr>
              <a:t>在整个数据中心或云环境中运行和提供引用（例如，</a:t>
            </a:r>
            <a:r>
              <a:rPr lang="en-US" altLang="zh-CN" dirty="0">
                <a:solidFill>
                  <a:srgbClr val="666666"/>
                </a:solidFill>
                <a:latin typeface="Helvetica Neue" charset="0"/>
              </a:rPr>
              <a:t>Hadoop</a:t>
            </a:r>
            <a:r>
              <a:rPr lang="zh-CN" altLang="en-US" dirty="0">
                <a:solidFill>
                  <a:srgbClr val="666666"/>
                </a:solidFill>
                <a:latin typeface="Helvetica Neue" charset="0"/>
              </a:rPr>
              <a:t>、</a:t>
            </a:r>
            <a:r>
              <a:rPr lang="en-US" altLang="zh-CN" dirty="0">
                <a:solidFill>
                  <a:srgbClr val="666666"/>
                </a:solidFill>
                <a:latin typeface="Helvetica Neue" charset="0"/>
              </a:rPr>
              <a:t>Spark</a:t>
            </a:r>
            <a:r>
              <a:rPr lang="zh-CN" altLang="en-US" dirty="0">
                <a:solidFill>
                  <a:srgbClr val="666666"/>
                </a:solidFill>
                <a:latin typeface="Helvetica Neue" charset="0"/>
              </a:rPr>
              <a:t>、</a:t>
            </a:r>
            <a:r>
              <a:rPr lang="en-US" altLang="zh-CN" dirty="0" err="1">
                <a:solidFill>
                  <a:srgbClr val="666666"/>
                </a:solidFill>
                <a:latin typeface="Helvetica Neue" charset="0"/>
              </a:rPr>
              <a:t>Kafaka</a:t>
            </a:r>
            <a:r>
              <a:rPr lang="zh-CN" altLang="en-US" dirty="0">
                <a:solidFill>
                  <a:srgbClr val="666666"/>
                </a:solidFill>
                <a:latin typeface="Helvetica Neue" charset="0"/>
              </a:rPr>
              <a:t>、</a:t>
            </a:r>
            <a:r>
              <a:rPr lang="en-US" altLang="zh-CN" dirty="0" err="1">
                <a:solidFill>
                  <a:srgbClr val="666666"/>
                </a:solidFill>
                <a:latin typeface="Helvetica Neue" charset="0"/>
              </a:rPr>
              <a:t>ElasticSearch</a:t>
            </a:r>
            <a:r>
              <a:rPr lang="zh-CN" altLang="en-US" dirty="0">
                <a:solidFill>
                  <a:srgbClr val="666666"/>
                </a:solidFill>
                <a:latin typeface="Helvetica Neue" charset="0"/>
              </a:rPr>
              <a:t>）。</a:t>
            </a:r>
            <a:endParaRPr lang="zh-CN" altLang="en-US" dirty="0"/>
          </a:p>
        </p:txBody>
      </p:sp>
      <p:pic>
        <p:nvPicPr>
          <p:cNvPr id="6" name="图片 5"/>
          <p:cNvPicPr>
            <a:picLocks noChangeAspect="1"/>
          </p:cNvPicPr>
          <p:nvPr/>
        </p:nvPicPr>
        <p:blipFill>
          <a:blip r:embed="rId4"/>
          <a:stretch>
            <a:fillRect/>
          </a:stretch>
        </p:blipFill>
        <p:spPr>
          <a:xfrm>
            <a:off x="0" y="2523802"/>
            <a:ext cx="6896742" cy="3902407"/>
          </a:xfrm>
          <a:prstGeom prst="rect">
            <a:avLst/>
          </a:prstGeom>
        </p:spPr>
      </p:pic>
    </p:spTree>
    <p:extLst>
      <p:ext uri="{BB962C8B-B14F-4D97-AF65-F5344CB8AC3E}">
        <p14:creationId xmlns:p14="http://schemas.microsoft.com/office/powerpoint/2010/main" val="188416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lang="es-ES_tradnl" altLang="zh-CN" err="1"/>
              <a:t>Mesos</a:t>
            </a:r>
            <a:r>
              <a:rPr lang="zh-CN" altLang="es-ES_tradnl" dirty="0" smtClean="0"/>
              <a:t>流程</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677334" y="1160925"/>
            <a:ext cx="7816961" cy="5393820"/>
          </a:xfrm>
          <a:prstGeom prst="rect">
            <a:avLst/>
          </a:prstGeom>
        </p:spPr>
      </p:pic>
    </p:spTree>
    <p:extLst>
      <p:ext uri="{BB962C8B-B14F-4D97-AF65-F5344CB8AC3E}">
        <p14:creationId xmlns:p14="http://schemas.microsoft.com/office/powerpoint/2010/main" val="84694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normAutofit/>
          </a:bodyPr>
          <a:lstStyle/>
          <a:p>
            <a:r>
              <a:rPr lang="zh-CN" altLang="en-US" dirty="0"/>
              <a:t>集大</a:t>
            </a:r>
            <a:r>
              <a:rPr lang="zh-CN" altLang="en-US" dirty="0" smtClean="0"/>
              <a:t>成者</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836725" y="1801323"/>
            <a:ext cx="7441001" cy="4240701"/>
          </a:xfrm>
          <a:prstGeom prst="rect">
            <a:avLst/>
          </a:prstGeom>
        </p:spPr>
      </p:pic>
      <p:sp>
        <p:nvSpPr>
          <p:cNvPr id="5" name="矩形 4"/>
          <p:cNvSpPr/>
          <p:nvPr/>
        </p:nvSpPr>
        <p:spPr>
          <a:xfrm>
            <a:off x="836725" y="1377732"/>
            <a:ext cx="646331" cy="369332"/>
          </a:xfrm>
          <a:prstGeom prst="rect">
            <a:avLst/>
          </a:prstGeom>
        </p:spPr>
        <p:txBody>
          <a:bodyPr wrap="none">
            <a:spAutoFit/>
          </a:bodyPr>
          <a:lstStyle/>
          <a:p>
            <a:r>
              <a:rPr lang="zh-CN" altLang="en-US">
                <a:solidFill>
                  <a:srgbClr val="222222"/>
                </a:solidFill>
                <a:latin typeface="Microsoft Yahei" charset="0"/>
              </a:rPr>
              <a:t>效率</a:t>
            </a:r>
            <a:endParaRPr lang="zh-CN" altLang="en-US"/>
          </a:p>
        </p:txBody>
      </p:sp>
    </p:spTree>
    <p:extLst>
      <p:ext uri="{BB962C8B-B14F-4D97-AF65-F5344CB8AC3E}">
        <p14:creationId xmlns:p14="http://schemas.microsoft.com/office/powerpoint/2010/main" val="88216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endParaRPr kumimoji="1" lang="zh-CN" altLang="en-US"/>
          </a:p>
        </p:txBody>
      </p:sp>
      <p:sp>
        <p:nvSpPr>
          <p:cNvPr id="3" name="内容占位符 2"/>
          <p:cNvSpPr>
            <a:spLocks noGrp="1"/>
          </p:cNvSpPr>
          <p:nvPr>
            <p:ph idx="1"/>
          </p:nvPr>
        </p:nvSpPr>
        <p:spPr>
          <a:xfrm>
            <a:off x="677333" y="1323475"/>
            <a:ext cx="4387961" cy="4717888"/>
          </a:xfrm>
        </p:spPr>
        <p:txBody>
          <a:bodyPr>
            <a:normAutofit/>
          </a:bodyPr>
          <a:lstStyle/>
          <a:p>
            <a:pPr marL="0" indent="0">
              <a:buNone/>
            </a:pPr>
            <a:r>
              <a:rPr lang="zh-CN" altLang="en-US" dirty="0"/>
              <a:t>敏捷 </a:t>
            </a:r>
            <a:r>
              <a:rPr lang="en-US" altLang="zh-CN" dirty="0"/>
              <a:t>- </a:t>
            </a:r>
            <a:r>
              <a:rPr lang="zh-CN" altLang="en-US" dirty="0"/>
              <a:t>与效率和利用率密切相关，这实际上是我认为最重要的好处。 往往，效率解决的是“如何花最少的钱最大化数据中心的资源”，而敏捷解决的是“如何快速用上手头的资源。” </a:t>
            </a:r>
            <a:endParaRPr kumimoji="1" lang="zh-CN" altLang="en-US" dirty="0"/>
          </a:p>
          <a:p>
            <a:pPr marL="0" indent="0">
              <a:buNone/>
            </a:pPr>
            <a:r>
              <a:rPr lang="zh-CN" altLang="en-US" dirty="0"/>
              <a:t>可扩展性 </a:t>
            </a:r>
            <a:r>
              <a:rPr lang="en-US" altLang="zh-CN" dirty="0"/>
              <a:t>- </a:t>
            </a:r>
            <a:r>
              <a:rPr lang="zh-CN" altLang="en-US" dirty="0"/>
              <a:t>为可扩展而设计，这是我真心欣赏</a:t>
            </a:r>
            <a:r>
              <a:rPr lang="en-US" altLang="zh-CN" dirty="0" err="1"/>
              <a:t>Mesos</a:t>
            </a:r>
            <a:r>
              <a:rPr lang="zh-CN" altLang="en-US" dirty="0"/>
              <a:t>架构的地方。 这一重要属性使数据可以指数级增长、分布式应用可以水平扩展</a:t>
            </a:r>
            <a:r>
              <a:rPr lang="zh-CN" altLang="en-US" dirty="0" smtClean="0"/>
              <a:t>。</a:t>
            </a:r>
            <a:endParaRPr kumimoji="1" lang="zh-CN" altLang="en-US" dirty="0"/>
          </a:p>
          <a:p>
            <a:pPr marL="0" indent="0">
              <a:buNone/>
            </a:pPr>
            <a:r>
              <a:rPr lang="zh-CN" altLang="en-US" dirty="0"/>
              <a:t>模块化 </a:t>
            </a:r>
            <a:r>
              <a:rPr lang="en-US" altLang="zh-CN" dirty="0"/>
              <a:t>- </a:t>
            </a:r>
            <a:r>
              <a:rPr lang="zh-CN" altLang="en-US" dirty="0"/>
              <a:t>对我来说，预测任何开源技术的健康发展，很大程度上取决于围绕该项目的生态系统。 我认为</a:t>
            </a:r>
            <a:r>
              <a:rPr lang="en-US" altLang="zh-CN" dirty="0" err="1"/>
              <a:t>Mesos</a:t>
            </a:r>
            <a:r>
              <a:rPr lang="zh-CN" altLang="en-US" dirty="0"/>
              <a:t>项目前景很好，因为其设计具有包容性，可以将功能插件化，比如分配策略、隔离机制和</a:t>
            </a:r>
            <a:r>
              <a:rPr lang="en-US" altLang="zh-CN" dirty="0"/>
              <a:t>Framework</a:t>
            </a:r>
            <a:r>
              <a:rPr lang="zh-CN" altLang="en-US" dirty="0"/>
              <a:t>。</a:t>
            </a:r>
            <a:endParaRPr kumimoji="1" lang="zh-CN" altLang="en-US" dirty="0"/>
          </a:p>
        </p:txBody>
      </p:sp>
      <p:pic>
        <p:nvPicPr>
          <p:cNvPr id="4" name="图片 3"/>
          <p:cNvPicPr>
            <a:picLocks noChangeAspect="1"/>
          </p:cNvPicPr>
          <p:nvPr/>
        </p:nvPicPr>
        <p:blipFill>
          <a:blip r:embed="rId2"/>
          <a:stretch>
            <a:fillRect/>
          </a:stretch>
        </p:blipFill>
        <p:spPr>
          <a:xfrm>
            <a:off x="5363411" y="2421863"/>
            <a:ext cx="6350000" cy="3619500"/>
          </a:xfrm>
          <a:prstGeom prst="rect">
            <a:avLst/>
          </a:prstGeom>
        </p:spPr>
      </p:pic>
    </p:spTree>
    <p:extLst>
      <p:ext uri="{BB962C8B-B14F-4D97-AF65-F5344CB8AC3E}">
        <p14:creationId xmlns:p14="http://schemas.microsoft.com/office/powerpoint/2010/main" val="101767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lang="zh-CN" altLang="en-US"/>
              <a:t>持久化存储和</a:t>
            </a:r>
            <a:r>
              <a:rPr lang="zh-CN" altLang="en-US" smtClean="0"/>
              <a:t>容错</a:t>
            </a:r>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677334" y="1323474"/>
            <a:ext cx="8875740" cy="5086482"/>
          </a:xfrm>
          <a:prstGeom prst="rect">
            <a:avLst/>
          </a:prstGeom>
        </p:spPr>
      </p:pic>
    </p:spTree>
    <p:extLst>
      <p:ext uri="{BB962C8B-B14F-4D97-AF65-F5344CB8AC3E}">
        <p14:creationId xmlns:p14="http://schemas.microsoft.com/office/powerpoint/2010/main" val="190851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lang="zh-CN" altLang="en-US" smtClean="0"/>
              <a:t>容错</a:t>
            </a:r>
            <a:endParaRPr kumimoji="1" lang="zh-CN" altLang="en-US"/>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3"/>
          <a:stretch>
            <a:fillRect/>
          </a:stretch>
        </p:blipFill>
        <p:spPr>
          <a:xfrm>
            <a:off x="677334" y="1323474"/>
            <a:ext cx="6942221" cy="4387840"/>
          </a:xfrm>
          <a:prstGeom prst="rect">
            <a:avLst/>
          </a:prstGeom>
        </p:spPr>
      </p:pic>
    </p:spTree>
    <p:extLst>
      <p:ext uri="{BB962C8B-B14F-4D97-AF65-F5344CB8AC3E}">
        <p14:creationId xmlns:p14="http://schemas.microsoft.com/office/powerpoint/2010/main" val="150517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334" y="609600"/>
            <a:ext cx="8596668" cy="713874"/>
          </a:xfrm>
        </p:spPr>
        <p:txBody>
          <a:bodyPr/>
          <a:lstStyle/>
          <a:p>
            <a:r>
              <a:rPr kumimoji="1" lang="en-US" altLang="zh-CN" smtClean="0"/>
              <a:t>Mesos</a:t>
            </a:r>
            <a:endParaRPr kumimoji="1" lang="zh-CN" altLang="en-US" dirty="0"/>
          </a:p>
        </p:txBody>
      </p:sp>
      <p:sp>
        <p:nvSpPr>
          <p:cNvPr id="3" name="内容占位符 2"/>
          <p:cNvSpPr>
            <a:spLocks noGrp="1"/>
          </p:cNvSpPr>
          <p:nvPr>
            <p:ph idx="1"/>
          </p:nvPr>
        </p:nvSpPr>
        <p:spPr>
          <a:xfrm>
            <a:off x="677334" y="1323474"/>
            <a:ext cx="8596668" cy="3880773"/>
          </a:xfrm>
        </p:spPr>
        <p:txBody>
          <a:bodyPr/>
          <a:lstStyle/>
          <a:p>
            <a:r>
              <a:rPr lang="en-US" altLang="zh-CN" dirty="0" err="1"/>
              <a:t>Mesos</a:t>
            </a:r>
            <a:r>
              <a:rPr lang="zh-CN" altLang="en-US" dirty="0"/>
              <a:t>主从服务器调度资源的顺序图如下：</a:t>
            </a:r>
          </a:p>
          <a:p>
            <a:r>
              <a:rPr lang="zh-CN" altLang="en-US" dirty="0"/>
              <a:t/>
            </a:r>
            <a:br>
              <a:rPr lang="zh-CN" altLang="en-US" dirty="0"/>
            </a:br>
            <a:endParaRPr kumimoji="1" lang="zh-CN" altLang="en-US" dirty="0"/>
          </a:p>
        </p:txBody>
      </p:sp>
      <p:pic>
        <p:nvPicPr>
          <p:cNvPr id="4" name="图片 3"/>
          <p:cNvPicPr>
            <a:picLocks noChangeAspect="1"/>
          </p:cNvPicPr>
          <p:nvPr/>
        </p:nvPicPr>
        <p:blipFill>
          <a:blip r:embed="rId3"/>
          <a:stretch>
            <a:fillRect/>
          </a:stretch>
        </p:blipFill>
        <p:spPr>
          <a:xfrm>
            <a:off x="677334" y="1691439"/>
            <a:ext cx="6350000" cy="4076700"/>
          </a:xfrm>
          <a:prstGeom prst="rect">
            <a:avLst/>
          </a:prstGeom>
        </p:spPr>
      </p:pic>
    </p:spTree>
    <p:extLst>
      <p:ext uri="{BB962C8B-B14F-4D97-AF65-F5344CB8AC3E}">
        <p14:creationId xmlns:p14="http://schemas.microsoft.com/office/powerpoint/2010/main" val="1409959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5879</TotalTime>
  <Words>1952</Words>
  <Application>Microsoft Macintosh PowerPoint</Application>
  <PresentationFormat>宽屏</PresentationFormat>
  <Paragraphs>143</Paragraphs>
  <Slides>25</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Calibri</vt:lpstr>
      <vt:lpstr>Helvetica Neue</vt:lpstr>
      <vt:lpstr>lato</vt:lpstr>
      <vt:lpstr>Microsoft Yahei</vt:lpstr>
      <vt:lpstr>Trebuchet MS</vt:lpstr>
      <vt:lpstr>Wingdings 3</vt:lpstr>
      <vt:lpstr>方正姚体</vt:lpstr>
      <vt:lpstr>华文新魏</vt:lpstr>
      <vt:lpstr>宋体</vt:lpstr>
      <vt:lpstr>Arial</vt:lpstr>
      <vt:lpstr>平面</vt:lpstr>
      <vt:lpstr>+Marathon 管理Docker集群</vt:lpstr>
      <vt:lpstr>PowerPoint 演示文稿</vt:lpstr>
      <vt:lpstr>Mesos</vt:lpstr>
      <vt:lpstr>Mesos流程</vt:lpstr>
      <vt:lpstr>集大成者</vt:lpstr>
      <vt:lpstr>PowerPoint 演示文稿</vt:lpstr>
      <vt:lpstr>持久化存储和容错</vt:lpstr>
      <vt:lpstr>容错</vt:lpstr>
      <vt:lpstr>Mesos</vt:lpstr>
      <vt:lpstr>失败恢复和高可用性  </vt:lpstr>
      <vt:lpstr>ZooKeeper</vt:lpstr>
      <vt:lpstr>Marathon</vt:lpstr>
      <vt:lpstr>Loadbalance and Service Finding</vt:lpstr>
      <vt:lpstr>marathon-lb</vt:lpstr>
      <vt:lpstr>marathon-lb-autoscale  </vt:lpstr>
      <vt:lpstr>Service Discovery with Marathon, Bamboo and HAProxy  </vt:lpstr>
      <vt:lpstr>Other Way</vt:lpstr>
      <vt:lpstr>Mesos and Docker</vt:lpstr>
      <vt:lpstr>PowerPoint 演示文稿</vt:lpstr>
      <vt:lpstr>Flocker</vt:lpstr>
      <vt:lpstr>High Availability with Marathon and Flocker </vt:lpstr>
      <vt:lpstr>PowerPoint 演示文稿</vt:lpstr>
      <vt:lpstr>Chronos作业调度</vt:lpstr>
      <vt:lpstr>CI</vt:lpstr>
      <vt:lpstr>HA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Mesos Marathon Docker</dc:title>
  <dc:creator>Microsoft Office 用户</dc:creator>
  <cp:lastModifiedBy>Microsoft Office 用户</cp:lastModifiedBy>
  <cp:revision>22</cp:revision>
  <dcterms:created xsi:type="dcterms:W3CDTF">2016-05-12T10:09:04Z</dcterms:created>
  <dcterms:modified xsi:type="dcterms:W3CDTF">2016-06-22T10:13:44Z</dcterms:modified>
</cp:coreProperties>
</file>